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sldIdLst>
    <p:sldId id="256" r:id="rId2"/>
    <p:sldId id="282" r:id="rId3"/>
    <p:sldId id="257" r:id="rId4"/>
    <p:sldId id="294" r:id="rId5"/>
    <p:sldId id="295" r:id="rId6"/>
    <p:sldId id="296" r:id="rId7"/>
    <p:sldId id="297"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 id="314" r:id="rId24"/>
    <p:sldId id="278" r:id="rId25"/>
    <p:sldId id="273" r:id="rId26"/>
    <p:sldId id="274" r:id="rId27"/>
    <p:sldId id="275" r:id="rId28"/>
    <p:sldId id="27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6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7" Type="http://schemas.openxmlformats.org/officeDocument/2006/relationships/image" Target="../media/image16.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4"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4" Type="http://schemas.openxmlformats.org/officeDocument/2006/relationships/image" Target="../media/image3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4" Type="http://schemas.openxmlformats.org/officeDocument/2006/relationships/image" Target="../media/image40.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5.wmf"/><Relationship Id="rId1" Type="http://schemas.openxmlformats.org/officeDocument/2006/relationships/image" Target="../media/image44.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 Id="rId6" Type="http://schemas.openxmlformats.org/officeDocument/2006/relationships/image" Target="../media/image51.wmf"/><Relationship Id="rId5" Type="http://schemas.openxmlformats.org/officeDocument/2006/relationships/image" Target="../media/image50.wmf"/><Relationship Id="rId4" Type="http://schemas.openxmlformats.org/officeDocument/2006/relationships/image" Target="../media/image4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4.wmf"/><Relationship Id="rId7" Type="http://schemas.openxmlformats.org/officeDocument/2006/relationships/image" Target="../media/image58.wmf"/><Relationship Id="rId2" Type="http://schemas.openxmlformats.org/officeDocument/2006/relationships/image" Target="../media/image53.wmf"/><Relationship Id="rId1" Type="http://schemas.openxmlformats.org/officeDocument/2006/relationships/image" Target="../media/image52.wmf"/><Relationship Id="rId6" Type="http://schemas.openxmlformats.org/officeDocument/2006/relationships/image" Target="../media/image57.wmf"/><Relationship Id="rId5" Type="http://schemas.openxmlformats.org/officeDocument/2006/relationships/image" Target="../media/image56.wmf"/><Relationship Id="rId4" Type="http://schemas.openxmlformats.org/officeDocument/2006/relationships/image" Target="../media/image55.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 Id="rId6" Type="http://schemas.openxmlformats.org/officeDocument/2006/relationships/image" Target="../media/image64.wmf"/><Relationship Id="rId5" Type="http://schemas.openxmlformats.org/officeDocument/2006/relationships/image" Target="../media/image63.wmf"/><Relationship Id="rId4" Type="http://schemas.openxmlformats.org/officeDocument/2006/relationships/image" Target="../media/image6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68.wmf"/><Relationship Id="rId2" Type="http://schemas.openxmlformats.org/officeDocument/2006/relationships/image" Target="../media/image67.wmf"/><Relationship Id="rId1" Type="http://schemas.openxmlformats.org/officeDocument/2006/relationships/image" Target="../media/image66.wmf"/><Relationship Id="rId6"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69.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79.wmf"/><Relationship Id="rId13" Type="http://schemas.openxmlformats.org/officeDocument/2006/relationships/image" Target="../media/image84.wmf"/><Relationship Id="rId3" Type="http://schemas.openxmlformats.org/officeDocument/2006/relationships/image" Target="../media/image74.wmf"/><Relationship Id="rId7" Type="http://schemas.openxmlformats.org/officeDocument/2006/relationships/image" Target="../media/image78.wmf"/><Relationship Id="rId12" Type="http://schemas.openxmlformats.org/officeDocument/2006/relationships/image" Target="../media/image83.wmf"/><Relationship Id="rId2" Type="http://schemas.openxmlformats.org/officeDocument/2006/relationships/image" Target="../media/image73.wmf"/><Relationship Id="rId16" Type="http://schemas.openxmlformats.org/officeDocument/2006/relationships/image" Target="../media/image87.wmf"/><Relationship Id="rId1" Type="http://schemas.openxmlformats.org/officeDocument/2006/relationships/image" Target="../media/image72.wmf"/><Relationship Id="rId6" Type="http://schemas.openxmlformats.org/officeDocument/2006/relationships/image" Target="../media/image77.wmf"/><Relationship Id="rId11" Type="http://schemas.openxmlformats.org/officeDocument/2006/relationships/image" Target="../media/image82.wmf"/><Relationship Id="rId5" Type="http://schemas.openxmlformats.org/officeDocument/2006/relationships/image" Target="../media/image76.wmf"/><Relationship Id="rId15" Type="http://schemas.openxmlformats.org/officeDocument/2006/relationships/image" Target="../media/image86.wmf"/><Relationship Id="rId10" Type="http://schemas.openxmlformats.org/officeDocument/2006/relationships/image" Target="../media/image81.wmf"/><Relationship Id="rId4" Type="http://schemas.openxmlformats.org/officeDocument/2006/relationships/image" Target="../media/image75.wmf"/><Relationship Id="rId9" Type="http://schemas.openxmlformats.org/officeDocument/2006/relationships/image" Target="../media/image80.wmf"/><Relationship Id="rId14" Type="http://schemas.openxmlformats.org/officeDocument/2006/relationships/image" Target="../media/image85.w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image" Target="../media/image89.wmf"/><Relationship Id="rId1" Type="http://schemas.openxmlformats.org/officeDocument/2006/relationships/image" Target="../media/image88.wmf"/><Relationship Id="rId6" Type="http://schemas.openxmlformats.org/officeDocument/2006/relationships/image" Target="../media/image93.wmf"/><Relationship Id="rId5" Type="http://schemas.openxmlformats.org/officeDocument/2006/relationships/image" Target="../media/image92.wmf"/><Relationship Id="rId4" Type="http://schemas.openxmlformats.org/officeDocument/2006/relationships/image" Target="../media/image9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2020-09-07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dirty="0" smtClean="0"/>
              <a:t>Sequences, sums and series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Sequences, sums and series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Sequences, sums and series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Sequences, sums and series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Sequences, sums and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Sequences, sums and series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Sequences, sums and series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Sequences, sums and series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Sequences, sums and series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dirty="0" smtClean="0"/>
              <a:t>Sequences, sums and series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4.wav"/><Relationship Id="rId7" Type="http://schemas.openxmlformats.org/officeDocument/2006/relationships/image" Target="../media/image9.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3.wmf"/><Relationship Id="rId18" Type="http://schemas.openxmlformats.org/officeDocument/2006/relationships/oleObject" Target="../embeddings/oleObject9.bin"/><Relationship Id="rId3" Type="http://schemas.microsoft.com/office/2007/relationships/media" Target="../media/media5.wav"/><Relationship Id="rId7" Type="http://schemas.openxmlformats.org/officeDocument/2006/relationships/image" Target="../media/image10.wmf"/><Relationship Id="rId12" Type="http://schemas.openxmlformats.org/officeDocument/2006/relationships/oleObject" Target="../embeddings/oleObject6.bin"/><Relationship Id="rId17" Type="http://schemas.openxmlformats.org/officeDocument/2006/relationships/image" Target="../media/image15.wmf"/><Relationship Id="rId2" Type="http://schemas.openxmlformats.org/officeDocument/2006/relationships/tags" Target="../tags/tag3.xml"/><Relationship Id="rId16" Type="http://schemas.openxmlformats.org/officeDocument/2006/relationships/oleObject" Target="../embeddings/oleObject8.bin"/><Relationship Id="rId20" Type="http://schemas.openxmlformats.org/officeDocument/2006/relationships/image" Target="../media/image8.png"/><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image" Target="../media/image12.wmf"/><Relationship Id="rId5" Type="http://schemas.openxmlformats.org/officeDocument/2006/relationships/slideLayout" Target="../slideLayouts/slideLayout2.xml"/><Relationship Id="rId15" Type="http://schemas.openxmlformats.org/officeDocument/2006/relationships/image" Target="../media/image14.wmf"/><Relationship Id="rId10" Type="http://schemas.openxmlformats.org/officeDocument/2006/relationships/oleObject" Target="../embeddings/oleObject5.bin"/><Relationship Id="rId19" Type="http://schemas.openxmlformats.org/officeDocument/2006/relationships/image" Target="../media/image16.wmf"/><Relationship Id="rId4" Type="http://schemas.openxmlformats.org/officeDocument/2006/relationships/audio" Target="../media/media5.wav"/><Relationship Id="rId9" Type="http://schemas.openxmlformats.org/officeDocument/2006/relationships/image" Target="../media/image11.wmf"/><Relationship Id="rId14" Type="http://schemas.openxmlformats.org/officeDocument/2006/relationships/oleObject" Target="../embeddings/oleObject7.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20.wmf"/><Relationship Id="rId3" Type="http://schemas.microsoft.com/office/2007/relationships/media" Target="../media/media6.wav"/><Relationship Id="rId7" Type="http://schemas.openxmlformats.org/officeDocument/2006/relationships/image" Target="../media/image17.wmf"/><Relationship Id="rId12" Type="http://schemas.openxmlformats.org/officeDocument/2006/relationships/oleObject" Target="../embeddings/oleObject13.bin"/><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0.bin"/><Relationship Id="rId11" Type="http://schemas.openxmlformats.org/officeDocument/2006/relationships/image" Target="../media/image19.wmf"/><Relationship Id="rId5" Type="http://schemas.openxmlformats.org/officeDocument/2006/relationships/slideLayout" Target="../slideLayouts/slideLayout2.xml"/><Relationship Id="rId10" Type="http://schemas.openxmlformats.org/officeDocument/2006/relationships/oleObject" Target="../embeddings/oleObject12.bin"/><Relationship Id="rId4" Type="http://schemas.openxmlformats.org/officeDocument/2006/relationships/audio" Target="../media/media6.wav"/><Relationship Id="rId9" Type="http://schemas.openxmlformats.org/officeDocument/2006/relationships/image" Target="../media/image18.wmf"/><Relationship Id="rId1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21.wmf"/><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14.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9.wav"/><Relationship Id="rId7" Type="http://schemas.openxmlformats.org/officeDocument/2006/relationships/image" Target="../media/image22.w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1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9.wav"/><Relationship Id="rId9" Type="http://schemas.openxmlformats.org/officeDocument/2006/relationships/image" Target="../media/image23.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8.bin"/><Relationship Id="rId3" Type="http://schemas.microsoft.com/office/2007/relationships/media" Target="../media/media10.wav"/><Relationship Id="rId7" Type="http://schemas.openxmlformats.org/officeDocument/2006/relationships/image" Target="../media/image24.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17.bin"/><Relationship Id="rId11" Type="http://schemas.openxmlformats.org/officeDocument/2006/relationships/image" Target="../media/image26.wmf"/><Relationship Id="rId5" Type="http://schemas.openxmlformats.org/officeDocument/2006/relationships/slideLayout" Target="../slideLayouts/slideLayout2.xml"/><Relationship Id="rId10" Type="http://schemas.openxmlformats.org/officeDocument/2006/relationships/oleObject" Target="../embeddings/oleObject19.bin"/><Relationship Id="rId4" Type="http://schemas.openxmlformats.org/officeDocument/2006/relationships/audio" Target="../media/media10.wav"/><Relationship Id="rId9" Type="http://schemas.openxmlformats.org/officeDocument/2006/relationships/image" Target="../media/image25.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30.wmf"/><Relationship Id="rId3" Type="http://schemas.microsoft.com/office/2007/relationships/media" Target="../media/media11.wav"/><Relationship Id="rId7" Type="http://schemas.openxmlformats.org/officeDocument/2006/relationships/image" Target="../media/image27.wmf"/><Relationship Id="rId12" Type="http://schemas.openxmlformats.org/officeDocument/2006/relationships/oleObject" Target="../embeddings/oleObject23.bin"/><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20.bin"/><Relationship Id="rId11" Type="http://schemas.openxmlformats.org/officeDocument/2006/relationships/image" Target="../media/image29.wmf"/><Relationship Id="rId5" Type="http://schemas.openxmlformats.org/officeDocument/2006/relationships/slideLayout" Target="../slideLayouts/slideLayout2.xml"/><Relationship Id="rId10" Type="http://schemas.openxmlformats.org/officeDocument/2006/relationships/oleObject" Target="../embeddings/oleObject22.bin"/><Relationship Id="rId4" Type="http://schemas.openxmlformats.org/officeDocument/2006/relationships/audio" Target="../media/media11.wav"/><Relationship Id="rId9" Type="http://schemas.openxmlformats.org/officeDocument/2006/relationships/image" Target="../media/image28.wmf"/><Relationship Id="rId1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5.bin"/><Relationship Id="rId3" Type="http://schemas.microsoft.com/office/2007/relationships/media" Target="../media/media12.wav"/><Relationship Id="rId7" Type="http://schemas.openxmlformats.org/officeDocument/2006/relationships/image" Target="../media/image31.wmf"/><Relationship Id="rId12" Type="http://schemas.openxmlformats.org/officeDocument/2006/relationships/image" Target="../media/image8.png"/><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oleObject" Target="../embeddings/oleObject24.bin"/><Relationship Id="rId11" Type="http://schemas.openxmlformats.org/officeDocument/2006/relationships/image" Target="../media/image33.wmf"/><Relationship Id="rId5" Type="http://schemas.openxmlformats.org/officeDocument/2006/relationships/slideLayout" Target="../slideLayouts/slideLayout2.xml"/><Relationship Id="rId10" Type="http://schemas.openxmlformats.org/officeDocument/2006/relationships/oleObject" Target="../embeddings/oleObject26.bin"/><Relationship Id="rId4" Type="http://schemas.openxmlformats.org/officeDocument/2006/relationships/audio" Target="../media/media12.wav"/><Relationship Id="rId9" Type="http://schemas.openxmlformats.org/officeDocument/2006/relationships/image" Target="../media/image32.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8.bin"/><Relationship Id="rId3" Type="http://schemas.microsoft.com/office/2007/relationships/media" Target="../media/media13.wav"/><Relationship Id="rId7" Type="http://schemas.openxmlformats.org/officeDocument/2006/relationships/image" Target="../media/image34.wmf"/><Relationship Id="rId12" Type="http://schemas.openxmlformats.org/officeDocument/2006/relationships/image" Target="../media/image8.png"/><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oleObject" Target="../embeddings/oleObject27.bin"/><Relationship Id="rId11" Type="http://schemas.openxmlformats.org/officeDocument/2006/relationships/image" Target="../media/image36.wmf"/><Relationship Id="rId5" Type="http://schemas.openxmlformats.org/officeDocument/2006/relationships/slideLayout" Target="../slideLayouts/slideLayout2.xml"/><Relationship Id="rId10" Type="http://schemas.openxmlformats.org/officeDocument/2006/relationships/oleObject" Target="../embeddings/oleObject29.bin"/><Relationship Id="rId4" Type="http://schemas.openxmlformats.org/officeDocument/2006/relationships/audio" Target="../media/media13.wav"/><Relationship Id="rId9" Type="http://schemas.openxmlformats.org/officeDocument/2006/relationships/image" Target="../media/image35.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image" Target="../media/image40.wmf"/><Relationship Id="rId3" Type="http://schemas.microsoft.com/office/2007/relationships/media" Target="../media/media14.wav"/><Relationship Id="rId7" Type="http://schemas.openxmlformats.org/officeDocument/2006/relationships/image" Target="../media/image37.wmf"/><Relationship Id="rId12" Type="http://schemas.openxmlformats.org/officeDocument/2006/relationships/oleObject" Target="../embeddings/oleObject33.bin"/><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oleObject" Target="../embeddings/oleObject30.bin"/><Relationship Id="rId11" Type="http://schemas.openxmlformats.org/officeDocument/2006/relationships/image" Target="../media/image39.wmf"/><Relationship Id="rId5" Type="http://schemas.openxmlformats.org/officeDocument/2006/relationships/slideLayout" Target="../slideLayouts/slideLayout2.xml"/><Relationship Id="rId10" Type="http://schemas.openxmlformats.org/officeDocument/2006/relationships/oleObject" Target="../embeddings/oleObject32.bin"/><Relationship Id="rId4" Type="http://schemas.openxmlformats.org/officeDocument/2006/relationships/audio" Target="../media/media14.wav"/><Relationship Id="rId9" Type="http://schemas.openxmlformats.org/officeDocument/2006/relationships/image" Target="../media/image38.wmf"/><Relationship Id="rId1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5.bin"/><Relationship Id="rId3" Type="http://schemas.microsoft.com/office/2007/relationships/media" Target="../media/media15.wav"/><Relationship Id="rId7" Type="http://schemas.openxmlformats.org/officeDocument/2006/relationships/image" Target="../media/image41.wmf"/><Relationship Id="rId12" Type="http://schemas.openxmlformats.org/officeDocument/2006/relationships/image" Target="../media/image8.png"/><Relationship Id="rId2" Type="http://schemas.openxmlformats.org/officeDocument/2006/relationships/tags" Target="../tags/tag13.xml"/><Relationship Id="rId1" Type="http://schemas.openxmlformats.org/officeDocument/2006/relationships/vmlDrawing" Target="../drawings/vmlDrawing12.vml"/><Relationship Id="rId6" Type="http://schemas.openxmlformats.org/officeDocument/2006/relationships/oleObject" Target="../embeddings/oleObject34.bin"/><Relationship Id="rId11" Type="http://schemas.openxmlformats.org/officeDocument/2006/relationships/image" Target="../media/image43.wmf"/><Relationship Id="rId5" Type="http://schemas.openxmlformats.org/officeDocument/2006/relationships/slideLayout" Target="../slideLayouts/slideLayout2.xml"/><Relationship Id="rId10" Type="http://schemas.openxmlformats.org/officeDocument/2006/relationships/oleObject" Target="../embeddings/oleObject36.bin"/><Relationship Id="rId4" Type="http://schemas.openxmlformats.org/officeDocument/2006/relationships/audio" Target="../media/media15.wav"/><Relationship Id="rId9" Type="http://schemas.openxmlformats.org/officeDocument/2006/relationships/image" Target="../media/image42.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8.bin"/><Relationship Id="rId3" Type="http://schemas.microsoft.com/office/2007/relationships/media" Target="../media/media16.wav"/><Relationship Id="rId7" Type="http://schemas.openxmlformats.org/officeDocument/2006/relationships/image" Target="../media/image44.wmf"/><Relationship Id="rId2" Type="http://schemas.openxmlformats.org/officeDocument/2006/relationships/tags" Target="../tags/tag14.xml"/><Relationship Id="rId1" Type="http://schemas.openxmlformats.org/officeDocument/2006/relationships/vmlDrawing" Target="../drawings/vmlDrawing13.vml"/><Relationship Id="rId6" Type="http://schemas.openxmlformats.org/officeDocument/2006/relationships/oleObject" Target="../embeddings/oleObject3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6.wav"/><Relationship Id="rId9" Type="http://schemas.openxmlformats.org/officeDocument/2006/relationships/image" Target="../media/image45.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49.wmf"/><Relationship Id="rId18" Type="http://schemas.openxmlformats.org/officeDocument/2006/relationships/image" Target="../media/image8.png"/><Relationship Id="rId3" Type="http://schemas.microsoft.com/office/2007/relationships/media" Target="../media/media17.wav"/><Relationship Id="rId7" Type="http://schemas.openxmlformats.org/officeDocument/2006/relationships/image" Target="../media/image46.wmf"/><Relationship Id="rId12" Type="http://schemas.openxmlformats.org/officeDocument/2006/relationships/oleObject" Target="../embeddings/oleObject42.bin"/><Relationship Id="rId17" Type="http://schemas.openxmlformats.org/officeDocument/2006/relationships/image" Target="../media/image51.wmf"/><Relationship Id="rId2" Type="http://schemas.openxmlformats.org/officeDocument/2006/relationships/tags" Target="../tags/tag15.xml"/><Relationship Id="rId16" Type="http://schemas.openxmlformats.org/officeDocument/2006/relationships/oleObject" Target="../embeddings/oleObject44.bin"/><Relationship Id="rId1" Type="http://schemas.openxmlformats.org/officeDocument/2006/relationships/vmlDrawing" Target="../drawings/vmlDrawing14.vml"/><Relationship Id="rId6" Type="http://schemas.openxmlformats.org/officeDocument/2006/relationships/oleObject" Target="../embeddings/oleObject39.bin"/><Relationship Id="rId11" Type="http://schemas.openxmlformats.org/officeDocument/2006/relationships/image" Target="../media/image48.wmf"/><Relationship Id="rId5" Type="http://schemas.openxmlformats.org/officeDocument/2006/relationships/slideLayout" Target="../slideLayouts/slideLayout2.xml"/><Relationship Id="rId15" Type="http://schemas.openxmlformats.org/officeDocument/2006/relationships/image" Target="../media/image50.wmf"/><Relationship Id="rId10" Type="http://schemas.openxmlformats.org/officeDocument/2006/relationships/oleObject" Target="../embeddings/oleObject41.bin"/><Relationship Id="rId4" Type="http://schemas.openxmlformats.org/officeDocument/2006/relationships/audio" Target="../media/media17.wav"/><Relationship Id="rId9" Type="http://schemas.openxmlformats.org/officeDocument/2006/relationships/image" Target="../media/image47.wmf"/><Relationship Id="rId14" Type="http://schemas.openxmlformats.org/officeDocument/2006/relationships/oleObject" Target="../embeddings/oleObject43.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6.bin"/><Relationship Id="rId13" Type="http://schemas.openxmlformats.org/officeDocument/2006/relationships/image" Target="../media/image55.wmf"/><Relationship Id="rId18" Type="http://schemas.openxmlformats.org/officeDocument/2006/relationships/oleObject" Target="../embeddings/oleObject51.bin"/><Relationship Id="rId3" Type="http://schemas.microsoft.com/office/2007/relationships/media" Target="../media/media18.wav"/><Relationship Id="rId7" Type="http://schemas.openxmlformats.org/officeDocument/2006/relationships/image" Target="../media/image52.wmf"/><Relationship Id="rId12" Type="http://schemas.openxmlformats.org/officeDocument/2006/relationships/oleObject" Target="../embeddings/oleObject48.bin"/><Relationship Id="rId17" Type="http://schemas.openxmlformats.org/officeDocument/2006/relationships/image" Target="../media/image57.wmf"/><Relationship Id="rId2" Type="http://schemas.openxmlformats.org/officeDocument/2006/relationships/tags" Target="../tags/tag16.xml"/><Relationship Id="rId16" Type="http://schemas.openxmlformats.org/officeDocument/2006/relationships/oleObject" Target="../embeddings/oleObject50.bin"/><Relationship Id="rId20" Type="http://schemas.openxmlformats.org/officeDocument/2006/relationships/image" Target="../media/image8.png"/><Relationship Id="rId1" Type="http://schemas.openxmlformats.org/officeDocument/2006/relationships/vmlDrawing" Target="../drawings/vmlDrawing15.vml"/><Relationship Id="rId6" Type="http://schemas.openxmlformats.org/officeDocument/2006/relationships/oleObject" Target="../embeddings/oleObject45.bin"/><Relationship Id="rId11" Type="http://schemas.openxmlformats.org/officeDocument/2006/relationships/image" Target="../media/image54.wmf"/><Relationship Id="rId5" Type="http://schemas.openxmlformats.org/officeDocument/2006/relationships/slideLayout" Target="../slideLayouts/slideLayout2.xml"/><Relationship Id="rId15" Type="http://schemas.openxmlformats.org/officeDocument/2006/relationships/image" Target="../media/image56.wmf"/><Relationship Id="rId10" Type="http://schemas.openxmlformats.org/officeDocument/2006/relationships/oleObject" Target="../embeddings/oleObject47.bin"/><Relationship Id="rId19" Type="http://schemas.openxmlformats.org/officeDocument/2006/relationships/image" Target="../media/image58.wmf"/><Relationship Id="rId4" Type="http://schemas.openxmlformats.org/officeDocument/2006/relationships/audio" Target="../media/media18.wav"/><Relationship Id="rId9" Type="http://schemas.openxmlformats.org/officeDocument/2006/relationships/image" Target="../media/image53.wmf"/><Relationship Id="rId14" Type="http://schemas.openxmlformats.org/officeDocument/2006/relationships/oleObject" Target="../embeddings/oleObject49.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53.bin"/><Relationship Id="rId13" Type="http://schemas.openxmlformats.org/officeDocument/2006/relationships/image" Target="../media/image62.wmf"/><Relationship Id="rId18" Type="http://schemas.openxmlformats.org/officeDocument/2006/relationships/image" Target="../media/image8.png"/><Relationship Id="rId3" Type="http://schemas.microsoft.com/office/2007/relationships/media" Target="../media/media19.wav"/><Relationship Id="rId7" Type="http://schemas.openxmlformats.org/officeDocument/2006/relationships/image" Target="../media/image59.wmf"/><Relationship Id="rId12" Type="http://schemas.openxmlformats.org/officeDocument/2006/relationships/oleObject" Target="../embeddings/oleObject55.bin"/><Relationship Id="rId17" Type="http://schemas.openxmlformats.org/officeDocument/2006/relationships/image" Target="../media/image64.wmf"/><Relationship Id="rId2" Type="http://schemas.openxmlformats.org/officeDocument/2006/relationships/tags" Target="../tags/tag17.xml"/><Relationship Id="rId16" Type="http://schemas.openxmlformats.org/officeDocument/2006/relationships/oleObject" Target="../embeddings/oleObject57.bin"/><Relationship Id="rId1" Type="http://schemas.openxmlformats.org/officeDocument/2006/relationships/vmlDrawing" Target="../drawings/vmlDrawing16.vml"/><Relationship Id="rId6" Type="http://schemas.openxmlformats.org/officeDocument/2006/relationships/oleObject" Target="../embeddings/oleObject52.bin"/><Relationship Id="rId11" Type="http://schemas.openxmlformats.org/officeDocument/2006/relationships/image" Target="../media/image61.wmf"/><Relationship Id="rId5" Type="http://schemas.openxmlformats.org/officeDocument/2006/relationships/slideLayout" Target="../slideLayouts/slideLayout2.xml"/><Relationship Id="rId15" Type="http://schemas.openxmlformats.org/officeDocument/2006/relationships/image" Target="../media/image63.wmf"/><Relationship Id="rId10" Type="http://schemas.openxmlformats.org/officeDocument/2006/relationships/oleObject" Target="../embeddings/oleObject54.bin"/><Relationship Id="rId4" Type="http://schemas.openxmlformats.org/officeDocument/2006/relationships/audio" Target="../media/media19.wav"/><Relationship Id="rId9" Type="http://schemas.openxmlformats.org/officeDocument/2006/relationships/image" Target="../media/image60.wmf"/><Relationship Id="rId14" Type="http://schemas.openxmlformats.org/officeDocument/2006/relationships/oleObject" Target="../embeddings/oleObject56.bin"/></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20.wav"/><Relationship Id="rId7" Type="http://schemas.openxmlformats.org/officeDocument/2006/relationships/image" Target="../media/image65.wmf"/><Relationship Id="rId2" Type="http://schemas.openxmlformats.org/officeDocument/2006/relationships/tags" Target="../tags/tag18.xml"/><Relationship Id="rId1" Type="http://schemas.openxmlformats.org/officeDocument/2006/relationships/vmlDrawing" Target="../drawings/vmlDrawing17.vml"/><Relationship Id="rId6" Type="http://schemas.openxmlformats.org/officeDocument/2006/relationships/oleObject" Target="../embeddings/oleObject58.bin"/><Relationship Id="rId5" Type="http://schemas.openxmlformats.org/officeDocument/2006/relationships/slideLayout" Target="../slideLayouts/slideLayout2.xml"/><Relationship Id="rId4" Type="http://schemas.openxmlformats.org/officeDocument/2006/relationships/audio" Target="../media/media20.wav"/></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0.bin"/><Relationship Id="rId13" Type="http://schemas.openxmlformats.org/officeDocument/2006/relationships/image" Target="../media/image69.wmf"/><Relationship Id="rId18" Type="http://schemas.openxmlformats.org/officeDocument/2006/relationships/image" Target="../media/image8.png"/><Relationship Id="rId3" Type="http://schemas.microsoft.com/office/2007/relationships/media" Target="../media/media21.wav"/><Relationship Id="rId7" Type="http://schemas.openxmlformats.org/officeDocument/2006/relationships/image" Target="../media/image66.wmf"/><Relationship Id="rId12" Type="http://schemas.openxmlformats.org/officeDocument/2006/relationships/oleObject" Target="../embeddings/oleObject62.bin"/><Relationship Id="rId17" Type="http://schemas.openxmlformats.org/officeDocument/2006/relationships/image" Target="../media/image71.wmf"/><Relationship Id="rId2" Type="http://schemas.openxmlformats.org/officeDocument/2006/relationships/tags" Target="../tags/tag19.xml"/><Relationship Id="rId16" Type="http://schemas.openxmlformats.org/officeDocument/2006/relationships/oleObject" Target="../embeddings/oleObject64.bin"/><Relationship Id="rId1" Type="http://schemas.openxmlformats.org/officeDocument/2006/relationships/vmlDrawing" Target="../drawings/vmlDrawing18.vml"/><Relationship Id="rId6" Type="http://schemas.openxmlformats.org/officeDocument/2006/relationships/oleObject" Target="../embeddings/oleObject59.bin"/><Relationship Id="rId11" Type="http://schemas.openxmlformats.org/officeDocument/2006/relationships/image" Target="../media/image68.wmf"/><Relationship Id="rId5" Type="http://schemas.openxmlformats.org/officeDocument/2006/relationships/slideLayout" Target="../slideLayouts/slideLayout2.xml"/><Relationship Id="rId15" Type="http://schemas.openxmlformats.org/officeDocument/2006/relationships/image" Target="../media/image70.wmf"/><Relationship Id="rId10" Type="http://schemas.openxmlformats.org/officeDocument/2006/relationships/oleObject" Target="../embeddings/oleObject61.bin"/><Relationship Id="rId4" Type="http://schemas.openxmlformats.org/officeDocument/2006/relationships/audio" Target="../media/media21.wav"/><Relationship Id="rId9" Type="http://schemas.openxmlformats.org/officeDocument/2006/relationships/image" Target="../media/image67.wmf"/><Relationship Id="rId14" Type="http://schemas.openxmlformats.org/officeDocument/2006/relationships/oleObject" Target="../embeddings/oleObject63.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66.bin"/><Relationship Id="rId13" Type="http://schemas.openxmlformats.org/officeDocument/2006/relationships/image" Target="../media/image75.wmf"/><Relationship Id="rId18" Type="http://schemas.openxmlformats.org/officeDocument/2006/relationships/oleObject" Target="../embeddings/oleObject71.bin"/><Relationship Id="rId26" Type="http://schemas.openxmlformats.org/officeDocument/2006/relationships/oleObject" Target="../embeddings/oleObject75.bin"/><Relationship Id="rId3" Type="http://schemas.microsoft.com/office/2007/relationships/media" Target="../media/media22.wav"/><Relationship Id="rId21" Type="http://schemas.openxmlformats.org/officeDocument/2006/relationships/image" Target="../media/image79.wmf"/><Relationship Id="rId34" Type="http://schemas.openxmlformats.org/officeDocument/2006/relationships/oleObject" Target="../embeddings/oleObject79.bin"/><Relationship Id="rId7" Type="http://schemas.openxmlformats.org/officeDocument/2006/relationships/image" Target="../media/image72.wmf"/><Relationship Id="rId12" Type="http://schemas.openxmlformats.org/officeDocument/2006/relationships/oleObject" Target="../embeddings/oleObject68.bin"/><Relationship Id="rId17" Type="http://schemas.openxmlformats.org/officeDocument/2006/relationships/image" Target="../media/image77.wmf"/><Relationship Id="rId25" Type="http://schemas.openxmlformats.org/officeDocument/2006/relationships/image" Target="../media/image81.wmf"/><Relationship Id="rId33" Type="http://schemas.openxmlformats.org/officeDocument/2006/relationships/image" Target="../media/image85.wmf"/><Relationship Id="rId38" Type="http://schemas.openxmlformats.org/officeDocument/2006/relationships/image" Target="../media/image8.png"/><Relationship Id="rId2" Type="http://schemas.openxmlformats.org/officeDocument/2006/relationships/tags" Target="../tags/tag20.xml"/><Relationship Id="rId16" Type="http://schemas.openxmlformats.org/officeDocument/2006/relationships/oleObject" Target="../embeddings/oleObject70.bin"/><Relationship Id="rId20" Type="http://schemas.openxmlformats.org/officeDocument/2006/relationships/oleObject" Target="../embeddings/oleObject72.bin"/><Relationship Id="rId29" Type="http://schemas.openxmlformats.org/officeDocument/2006/relationships/image" Target="../media/image83.wmf"/><Relationship Id="rId1" Type="http://schemas.openxmlformats.org/officeDocument/2006/relationships/vmlDrawing" Target="../drawings/vmlDrawing19.vml"/><Relationship Id="rId6" Type="http://schemas.openxmlformats.org/officeDocument/2006/relationships/oleObject" Target="../embeddings/oleObject65.bin"/><Relationship Id="rId11" Type="http://schemas.openxmlformats.org/officeDocument/2006/relationships/image" Target="../media/image74.wmf"/><Relationship Id="rId24" Type="http://schemas.openxmlformats.org/officeDocument/2006/relationships/oleObject" Target="../embeddings/oleObject74.bin"/><Relationship Id="rId32" Type="http://schemas.openxmlformats.org/officeDocument/2006/relationships/oleObject" Target="../embeddings/oleObject78.bin"/><Relationship Id="rId37" Type="http://schemas.openxmlformats.org/officeDocument/2006/relationships/image" Target="../media/image87.wmf"/><Relationship Id="rId5" Type="http://schemas.openxmlformats.org/officeDocument/2006/relationships/slideLayout" Target="../slideLayouts/slideLayout2.xml"/><Relationship Id="rId15" Type="http://schemas.openxmlformats.org/officeDocument/2006/relationships/image" Target="../media/image76.wmf"/><Relationship Id="rId23" Type="http://schemas.openxmlformats.org/officeDocument/2006/relationships/image" Target="../media/image80.wmf"/><Relationship Id="rId28" Type="http://schemas.openxmlformats.org/officeDocument/2006/relationships/oleObject" Target="../embeddings/oleObject76.bin"/><Relationship Id="rId36" Type="http://schemas.openxmlformats.org/officeDocument/2006/relationships/oleObject" Target="../embeddings/oleObject80.bin"/><Relationship Id="rId10" Type="http://schemas.openxmlformats.org/officeDocument/2006/relationships/oleObject" Target="../embeddings/oleObject67.bin"/><Relationship Id="rId19" Type="http://schemas.openxmlformats.org/officeDocument/2006/relationships/image" Target="../media/image78.wmf"/><Relationship Id="rId31" Type="http://schemas.openxmlformats.org/officeDocument/2006/relationships/image" Target="../media/image84.wmf"/><Relationship Id="rId4" Type="http://schemas.openxmlformats.org/officeDocument/2006/relationships/audio" Target="../media/media22.wav"/><Relationship Id="rId9" Type="http://schemas.openxmlformats.org/officeDocument/2006/relationships/image" Target="../media/image73.wmf"/><Relationship Id="rId14" Type="http://schemas.openxmlformats.org/officeDocument/2006/relationships/oleObject" Target="../embeddings/oleObject69.bin"/><Relationship Id="rId22" Type="http://schemas.openxmlformats.org/officeDocument/2006/relationships/oleObject" Target="../embeddings/oleObject73.bin"/><Relationship Id="rId27" Type="http://schemas.openxmlformats.org/officeDocument/2006/relationships/image" Target="../media/image82.wmf"/><Relationship Id="rId30" Type="http://schemas.openxmlformats.org/officeDocument/2006/relationships/oleObject" Target="../embeddings/oleObject77.bin"/><Relationship Id="rId35" Type="http://schemas.openxmlformats.org/officeDocument/2006/relationships/image" Target="../media/image86.w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82.bin"/><Relationship Id="rId13" Type="http://schemas.openxmlformats.org/officeDocument/2006/relationships/image" Target="../media/image91.wmf"/><Relationship Id="rId18" Type="http://schemas.openxmlformats.org/officeDocument/2006/relationships/image" Target="../media/image8.png"/><Relationship Id="rId3" Type="http://schemas.microsoft.com/office/2007/relationships/media" Target="../media/media23.wav"/><Relationship Id="rId7" Type="http://schemas.openxmlformats.org/officeDocument/2006/relationships/image" Target="../media/image88.wmf"/><Relationship Id="rId12" Type="http://schemas.openxmlformats.org/officeDocument/2006/relationships/oleObject" Target="../embeddings/oleObject84.bin"/><Relationship Id="rId17" Type="http://schemas.openxmlformats.org/officeDocument/2006/relationships/image" Target="../media/image93.wmf"/><Relationship Id="rId2" Type="http://schemas.openxmlformats.org/officeDocument/2006/relationships/tags" Target="../tags/tag21.xml"/><Relationship Id="rId16" Type="http://schemas.openxmlformats.org/officeDocument/2006/relationships/oleObject" Target="../embeddings/oleObject86.bin"/><Relationship Id="rId1" Type="http://schemas.openxmlformats.org/officeDocument/2006/relationships/vmlDrawing" Target="../drawings/vmlDrawing20.vml"/><Relationship Id="rId6" Type="http://schemas.openxmlformats.org/officeDocument/2006/relationships/oleObject" Target="../embeddings/oleObject81.bin"/><Relationship Id="rId11" Type="http://schemas.openxmlformats.org/officeDocument/2006/relationships/image" Target="../media/image90.wmf"/><Relationship Id="rId5" Type="http://schemas.openxmlformats.org/officeDocument/2006/relationships/slideLayout" Target="../slideLayouts/slideLayout2.xml"/><Relationship Id="rId15" Type="http://schemas.openxmlformats.org/officeDocument/2006/relationships/image" Target="../media/image92.wmf"/><Relationship Id="rId10" Type="http://schemas.openxmlformats.org/officeDocument/2006/relationships/oleObject" Target="../embeddings/oleObject83.bin"/><Relationship Id="rId4" Type="http://schemas.openxmlformats.org/officeDocument/2006/relationships/audio" Target="../media/media23.wav"/><Relationship Id="rId9" Type="http://schemas.openxmlformats.org/officeDocument/2006/relationships/image" Target="../media/image89.wmf"/><Relationship Id="rId14" Type="http://schemas.openxmlformats.org/officeDocument/2006/relationships/oleObject" Target="../embeddings/oleObject85.bin"/></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1.3 Sequences, sums and series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258"/>
    </mc:Choice>
    <mc:Fallback>
      <p:transition spd="slow" advTm="10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Describe finite sequences and sums</a:t>
            </a:r>
            <a:endParaRPr lang="en-US" dirty="0" smtClean="0"/>
          </a:p>
          <a:p>
            <a:pPr lvl="1"/>
            <a:r>
              <a:rPr lang="en-US" dirty="0" smtClean="0"/>
              <a:t>Investigate arithmetic sequences and geometric sequences</a:t>
            </a:r>
          </a:p>
          <a:p>
            <a:pPr lvl="1"/>
            <a:r>
              <a:rPr lang="en-US" dirty="0" smtClean="0"/>
              <a:t>Determine values for arithmetic sums and geometric sums</a:t>
            </a:r>
            <a:endParaRPr lang="en-US" dirty="0" smtClean="0"/>
          </a:p>
          <a:p>
            <a:pPr lvl="1"/>
            <a:r>
              <a:rPr lang="en-US" dirty="0" smtClean="0"/>
              <a:t>Describe infinite sequences and series</a:t>
            </a:r>
          </a:p>
          <a:p>
            <a:pPr lvl="1"/>
            <a:r>
              <a:rPr lang="en-US" dirty="0" smtClean="0"/>
              <a:t>Determine values for arithmetic series and geometric series</a:t>
            </a:r>
            <a:endParaRPr lang="en-US" dirty="0" smtClean="0"/>
          </a:p>
        </p:txBody>
      </p:sp>
      <p:sp>
        <p:nvSpPr>
          <p:cNvPr id="4" name="Footer Placeholder 3"/>
          <p:cNvSpPr>
            <a:spLocks noGrp="1"/>
          </p:cNvSpPr>
          <p:nvPr>
            <p:ph type="ftr" sz="quarter" idx="11"/>
          </p:nvPr>
        </p:nvSpPr>
        <p:spPr/>
        <p:txBody>
          <a:bodyPr/>
          <a:lstStyle/>
          <a:p>
            <a:r>
              <a:rPr lang="en-CA" smtClean="0"/>
              <a:t>Sequences, sums and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5134"/>
    </mc:Choice>
    <mc:Fallback>
      <p:transition spd="slow" advTm="35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Sequences and sums</a:t>
            </a:r>
            <a:endParaRPr lang="en-CA" dirty="0"/>
          </a:p>
        </p:txBody>
      </p:sp>
      <p:sp>
        <p:nvSpPr>
          <p:cNvPr id="3" name="Content Placeholder 2"/>
          <p:cNvSpPr>
            <a:spLocks noGrp="1"/>
          </p:cNvSpPr>
          <p:nvPr>
            <p:ph idx="1"/>
          </p:nvPr>
        </p:nvSpPr>
        <p:spPr/>
        <p:txBody>
          <a:bodyPr/>
          <a:lstStyle/>
          <a:p>
            <a:r>
              <a:rPr lang="en-US" dirty="0" smtClean="0"/>
              <a:t>A finite sequence is a fixed number of values:</a:t>
            </a:r>
          </a:p>
          <a:p>
            <a:pPr lvl="1"/>
            <a:r>
              <a:rPr lang="en-US" dirty="0" smtClean="0"/>
              <a:t>Suppose we have </a:t>
            </a:r>
            <a:r>
              <a:rPr lang="en-US" i="1" dirty="0" smtClean="0"/>
              <a:t>n</a:t>
            </a:r>
            <a:r>
              <a:rPr lang="en-US" dirty="0" smtClean="0"/>
              <a:t> temperature readings</a:t>
            </a:r>
          </a:p>
          <a:p>
            <a:pPr marL="457200" lvl="1" indent="0" algn="ctr">
              <a:buNone/>
            </a:pPr>
            <a:r>
              <a:rPr lang="en-US" i="1" dirty="0" smtClean="0">
                <a:latin typeface="Times New Roman" panose="02020603050405020304" pitchFamily="18" charset="0"/>
              </a:rPr>
              <a:t>t</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i="1" dirty="0" smtClean="0">
                <a:latin typeface="Times New Roman" panose="02020603050405020304" pitchFamily="18" charset="0"/>
              </a:rPr>
              <a:t>t</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i="1" dirty="0" smtClean="0">
                <a:latin typeface="Times New Roman" panose="02020603050405020304" pitchFamily="18" charset="0"/>
              </a:rPr>
              <a:t>t</a:t>
            </a:r>
            <a:r>
              <a:rPr lang="en-US" baseline="-25000" dirty="0" smtClean="0">
                <a:latin typeface="Times New Roman" panose="02020603050405020304" pitchFamily="18" charset="0"/>
              </a:rPr>
              <a:t>3</a:t>
            </a:r>
            <a:r>
              <a:rPr lang="en-US" dirty="0" smtClean="0">
                <a:latin typeface="Times New Roman" panose="02020603050405020304" pitchFamily="18" charset="0"/>
              </a:rPr>
              <a:t>, …, </a:t>
            </a:r>
            <a:r>
              <a:rPr lang="en-US" i="1" dirty="0" err="1" smtClean="0">
                <a:latin typeface="Times New Roman" panose="02020603050405020304" pitchFamily="18" charset="0"/>
              </a:rPr>
              <a:t>t</a:t>
            </a:r>
            <a:r>
              <a:rPr lang="en-US" i="1" baseline="-25000" dirty="0" err="1" smtClean="0">
                <a:latin typeface="Times New Roman" panose="02020603050405020304" pitchFamily="18" charset="0"/>
              </a:rPr>
              <a:t>n</a:t>
            </a:r>
            <a:endParaRPr lang="en-US" i="1" dirty="0" smtClean="0">
              <a:latin typeface="Times New Roman" panose="02020603050405020304" pitchFamily="18" charset="0"/>
            </a:endParaRPr>
          </a:p>
          <a:p>
            <a:endParaRPr lang="en-US" dirty="0" smtClean="0"/>
          </a:p>
          <a:p>
            <a:r>
              <a:rPr lang="en-US" dirty="0" smtClean="0"/>
              <a:t>The sum of this finite sequence is</a:t>
            </a:r>
          </a:p>
          <a:p>
            <a:pPr marL="0" lvl="1" indent="0" algn="ctr">
              <a:buNone/>
            </a:pPr>
            <a:r>
              <a:rPr lang="en-US" i="1" dirty="0" smtClean="0">
                <a:latin typeface="Times New Roman" panose="02020603050405020304" pitchFamily="18" charset="0"/>
              </a:rPr>
              <a:t>t</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smtClean="0">
                <a:latin typeface="Times New Roman" panose="02020603050405020304" pitchFamily="18" charset="0"/>
              </a:rPr>
              <a:t>t</a:t>
            </a:r>
            <a:r>
              <a:rPr lang="en-US" baseline="-25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t</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US" dirty="0">
                <a:latin typeface="Times New Roman" panose="02020603050405020304" pitchFamily="18" charset="0"/>
              </a:rPr>
              <a:t>+ ⋯ </a:t>
            </a:r>
            <a:r>
              <a:rPr lang="en-US" dirty="0" smtClean="0">
                <a:latin typeface="Times New Roman" panose="02020603050405020304" pitchFamily="18" charset="0"/>
              </a:rPr>
              <a:t>+ </a:t>
            </a:r>
            <a:r>
              <a:rPr lang="en-US" i="1" dirty="0" err="1">
                <a:latin typeface="Times New Roman" panose="02020603050405020304" pitchFamily="18" charset="0"/>
              </a:rPr>
              <a:t>t</a:t>
            </a:r>
            <a:r>
              <a:rPr lang="en-US" i="1" baseline="-25000" dirty="0" err="1">
                <a:latin typeface="Times New Roman" panose="02020603050405020304" pitchFamily="18" charset="0"/>
              </a:rPr>
              <a:t>n</a:t>
            </a:r>
            <a:endParaRPr lang="en-US" i="1" dirty="0">
              <a:latin typeface="Times New Roman" panose="02020603050405020304" pitchFamily="18" charset="0"/>
            </a:endParaRPr>
          </a:p>
          <a:p>
            <a:pPr marL="0" indent="0" algn="ctr">
              <a:buNone/>
            </a:pPr>
            <a:endParaRPr lang="en-US" dirty="0" smtClean="0"/>
          </a:p>
          <a:p>
            <a:r>
              <a:rPr lang="en-US" dirty="0" smtClean="0"/>
              <a:t>A sum such as this may be writte</a:t>
            </a:r>
            <a:r>
              <a:rPr lang="en-US" dirty="0" smtClean="0"/>
              <a:t>n as </a:t>
            </a:r>
            <a:endParaRPr lang="en-US" dirty="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3824812611"/>
              </p:ext>
            </p:extLst>
          </p:nvPr>
        </p:nvGraphicFramePr>
        <p:xfrm>
          <a:off x="4495800" y="4724400"/>
          <a:ext cx="790573" cy="1021159"/>
        </p:xfrm>
        <a:graphic>
          <a:graphicData uri="http://schemas.openxmlformats.org/presentationml/2006/ole">
            <mc:AlternateContent xmlns:mc="http://schemas.openxmlformats.org/markup-compatibility/2006">
              <mc:Choice xmlns:v="urn:schemas-microsoft-com:vml" Requires="v">
                <p:oleObj spid="_x0000_s1031" name="Equation" r:id="rId6" imgW="304560" imgH="393480" progId="Equation.DSMT4">
                  <p:embed/>
                </p:oleObj>
              </mc:Choice>
              <mc:Fallback>
                <p:oleObj name="Equation" r:id="rId6" imgW="304560" imgH="393480" progId="Equation.DSMT4">
                  <p:embed/>
                  <p:pic>
                    <p:nvPicPr>
                      <p:cNvPr id="0" name=""/>
                      <p:cNvPicPr/>
                      <p:nvPr/>
                    </p:nvPicPr>
                    <p:blipFill>
                      <a:blip r:embed="rId7"/>
                      <a:stretch>
                        <a:fillRect/>
                      </a:stretch>
                    </p:blipFill>
                    <p:spPr>
                      <a:xfrm>
                        <a:off x="4495800" y="4724400"/>
                        <a:ext cx="790573" cy="1021159"/>
                      </a:xfrm>
                      <a:prstGeom prst="rect">
                        <a:avLst/>
                      </a:prstGeom>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27398072"/>
      </p:ext>
    </p:extLst>
  </p:cSld>
  <p:clrMapOvr>
    <a:masterClrMapping/>
  </p:clrMapOvr>
  <mc:AlternateContent xmlns:mc="http://schemas.openxmlformats.org/markup-compatibility/2006">
    <mc:Choice xmlns:p14="http://schemas.microsoft.com/office/powerpoint/2010/main" Requires="p14">
      <p:transition spd="slow" p14:dur="2000" advTm="75875"/>
    </mc:Choice>
    <mc:Fallback>
      <p:transition spd="slow" advTm="758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Finite sums</a:t>
            </a:r>
            <a:endParaRPr lang="en-CA" dirty="0"/>
          </a:p>
        </p:txBody>
      </p:sp>
      <p:sp>
        <p:nvSpPr>
          <p:cNvPr id="3" name="Content Placeholder 2"/>
          <p:cNvSpPr>
            <a:spLocks noGrp="1"/>
          </p:cNvSpPr>
          <p:nvPr>
            <p:ph idx="1"/>
          </p:nvPr>
        </p:nvSpPr>
        <p:spPr/>
        <p:txBody>
          <a:bodyPr/>
          <a:lstStyle/>
          <a:p>
            <a:r>
              <a:rPr lang="en-US" dirty="0" smtClean="0"/>
              <a:t>This Greek letter capital-S (</a:t>
            </a:r>
            <a:r>
              <a:rPr lang="en-US" i="1" dirty="0" smtClean="0"/>
              <a:t>sigma</a:t>
            </a:r>
            <a:r>
              <a:rPr lang="en-US" dirty="0" smtClean="0"/>
              <a:t>) is used for </a:t>
            </a:r>
            <a:r>
              <a:rPr lang="en-US" i="1" dirty="0" smtClean="0"/>
              <a:t>summation notation</a:t>
            </a:r>
            <a:endParaRPr lang="en-US" dirty="0" smtClean="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4026593292"/>
              </p:ext>
            </p:extLst>
          </p:nvPr>
        </p:nvGraphicFramePr>
        <p:xfrm>
          <a:off x="4191000" y="2438400"/>
          <a:ext cx="790573" cy="1021159"/>
        </p:xfrm>
        <a:graphic>
          <a:graphicData uri="http://schemas.openxmlformats.org/presentationml/2006/ole">
            <mc:AlternateContent xmlns:mc="http://schemas.openxmlformats.org/markup-compatibility/2006">
              <mc:Choice xmlns:v="urn:schemas-microsoft-com:vml" Requires="v">
                <p:oleObj spid="_x0000_s3082" name="Equation" r:id="rId6" imgW="304560" imgH="393480" progId="Equation.DSMT4">
                  <p:embed/>
                </p:oleObj>
              </mc:Choice>
              <mc:Fallback>
                <p:oleObj name="Equation" r:id="rId6" imgW="304560" imgH="393480" progId="Equation.DSMT4">
                  <p:embed/>
                  <p:pic>
                    <p:nvPicPr>
                      <p:cNvPr id="0" name=""/>
                      <p:cNvPicPr/>
                      <p:nvPr/>
                    </p:nvPicPr>
                    <p:blipFill>
                      <a:blip r:embed="rId7"/>
                      <a:stretch>
                        <a:fillRect/>
                      </a:stretch>
                    </p:blipFill>
                    <p:spPr>
                      <a:xfrm>
                        <a:off x="4191000" y="2438400"/>
                        <a:ext cx="790573" cy="1021159"/>
                      </a:xfrm>
                      <a:prstGeom prst="rect">
                        <a:avLst/>
                      </a:prstGeom>
                    </p:spPr>
                  </p:pic>
                </p:oleObj>
              </mc:Fallback>
            </mc:AlternateContent>
          </a:graphicData>
        </a:graphic>
      </p:graphicFrame>
      <p:sp>
        <p:nvSpPr>
          <p:cNvPr id="6" name="Rectangle 5"/>
          <p:cNvSpPr/>
          <p:nvPr/>
        </p:nvSpPr>
        <p:spPr>
          <a:xfrm>
            <a:off x="1981200" y="3657600"/>
            <a:ext cx="2350515" cy="400110"/>
          </a:xfrm>
          <a:prstGeom prst="rect">
            <a:avLst/>
          </a:prstGeom>
        </p:spPr>
        <p:txBody>
          <a:bodyPr wrap="none">
            <a:spAutoFit/>
          </a:bodyPr>
          <a:lstStyle/>
          <a:p>
            <a:r>
              <a:rPr lang="en-US" sz="2000" dirty="0">
                <a:solidFill>
                  <a:schemeClr val="bg1"/>
                </a:solidFill>
                <a:latin typeface="Cambria" panose="02040503050406030204" pitchFamily="18" charset="0"/>
                <a:ea typeface="Cambria" panose="02040503050406030204" pitchFamily="18" charset="0"/>
              </a:rPr>
              <a:t>i</a:t>
            </a:r>
            <a:r>
              <a:rPr lang="en-US" sz="2000" dirty="0" smtClean="0">
                <a:solidFill>
                  <a:schemeClr val="bg1"/>
                </a:solidFill>
                <a:latin typeface="Cambria" panose="02040503050406030204" pitchFamily="18" charset="0"/>
                <a:ea typeface="Cambria" panose="02040503050406030204" pitchFamily="18" charset="0"/>
              </a:rPr>
              <a:t>ndex of summation</a:t>
            </a:r>
            <a:endParaRPr lang="en-CA" dirty="0">
              <a:solidFill>
                <a:schemeClr val="bg1"/>
              </a:solidFill>
              <a:latin typeface="Cambria" panose="02040503050406030204" pitchFamily="18" charset="0"/>
              <a:ea typeface="Cambria" panose="02040503050406030204" pitchFamily="18" charset="0"/>
            </a:endParaRPr>
          </a:p>
        </p:txBody>
      </p:sp>
      <p:sp>
        <p:nvSpPr>
          <p:cNvPr id="10" name="Rectangle 9"/>
          <p:cNvSpPr/>
          <p:nvPr/>
        </p:nvSpPr>
        <p:spPr>
          <a:xfrm>
            <a:off x="5399809" y="2727553"/>
            <a:ext cx="2016258"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term description</a:t>
            </a:r>
            <a:endParaRPr lang="en-CA" dirty="0">
              <a:solidFill>
                <a:schemeClr val="bg1"/>
              </a:solidFill>
              <a:latin typeface="Cambria" panose="02040503050406030204" pitchFamily="18" charset="0"/>
              <a:ea typeface="Cambria" panose="02040503050406030204" pitchFamily="18" charset="0"/>
            </a:endParaRPr>
          </a:p>
        </p:txBody>
      </p:sp>
      <p:sp>
        <p:nvSpPr>
          <p:cNvPr id="11" name="Rectangle 10"/>
          <p:cNvSpPr/>
          <p:nvPr/>
        </p:nvSpPr>
        <p:spPr>
          <a:xfrm>
            <a:off x="5248884" y="2047009"/>
            <a:ext cx="1407758"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upper limit</a:t>
            </a:r>
            <a:endParaRPr lang="en-CA" dirty="0">
              <a:solidFill>
                <a:schemeClr val="bg1"/>
              </a:solidFill>
              <a:latin typeface="Cambria" panose="02040503050406030204" pitchFamily="18" charset="0"/>
              <a:ea typeface="Cambria" panose="02040503050406030204" pitchFamily="18" charset="0"/>
            </a:endParaRPr>
          </a:p>
        </p:txBody>
      </p:sp>
      <p:sp>
        <p:nvSpPr>
          <p:cNvPr id="12" name="Rectangle 11"/>
          <p:cNvSpPr/>
          <p:nvPr/>
        </p:nvSpPr>
        <p:spPr>
          <a:xfrm>
            <a:off x="4572000" y="3850728"/>
            <a:ext cx="1380763" cy="400110"/>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lower limit</a:t>
            </a:r>
            <a:endParaRPr lang="en-CA" dirty="0">
              <a:solidFill>
                <a:schemeClr val="bg1"/>
              </a:solidFill>
              <a:latin typeface="Cambria" panose="02040503050406030204" pitchFamily="18" charset="0"/>
              <a:ea typeface="Cambria" panose="02040503050406030204" pitchFamily="18" charset="0"/>
            </a:endParaRPr>
          </a:p>
        </p:txBody>
      </p:sp>
      <p:cxnSp>
        <p:nvCxnSpPr>
          <p:cNvPr id="8" name="Straight Arrow Connector 7"/>
          <p:cNvCxnSpPr/>
          <p:nvPr/>
        </p:nvCxnSpPr>
        <p:spPr>
          <a:xfrm flipV="1">
            <a:off x="3654137" y="3432464"/>
            <a:ext cx="554182" cy="277091"/>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4637809" y="3463637"/>
            <a:ext cx="533400" cy="429492"/>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endCxn id="5" idx="3"/>
          </p:cNvCxnSpPr>
          <p:nvPr/>
        </p:nvCxnSpPr>
        <p:spPr>
          <a:xfrm flipH="1">
            <a:off x="4981573" y="2948979"/>
            <a:ext cx="428627" cy="0"/>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637809" y="2362200"/>
            <a:ext cx="624572" cy="228601"/>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3" name="Audio 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88366626"/>
      </p:ext>
    </p:extLst>
  </p:cSld>
  <p:clrMapOvr>
    <a:masterClrMapping/>
  </p:clrMapOvr>
  <mc:AlternateContent xmlns:mc="http://schemas.openxmlformats.org/markup-compatibility/2006">
    <mc:Choice xmlns:p14="http://schemas.microsoft.com/office/powerpoint/2010/main" Requires="p14">
      <p:transition spd="slow" p14:dur="2000" advTm="67147"/>
    </mc:Choice>
    <mc:Fallback>
      <p:transition spd="slow" advTm="67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23"/>
                </p:tgtEl>
              </p:cMediaNode>
            </p:audio>
          </p:childTnLst>
        </p:cTn>
      </p:par>
    </p:tnLst>
    <p:bldLst>
      <p:bldP spid="6"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Finite sums</a:t>
            </a:r>
            <a:endParaRPr lang="en-CA" dirty="0"/>
          </a:p>
        </p:txBody>
      </p:sp>
      <p:sp>
        <p:nvSpPr>
          <p:cNvPr id="3" name="Content Placeholder 2"/>
          <p:cNvSpPr>
            <a:spLocks noGrp="1"/>
          </p:cNvSpPr>
          <p:nvPr>
            <p:ph idx="1"/>
          </p:nvPr>
        </p:nvSpPr>
        <p:spPr/>
        <p:txBody>
          <a:bodyPr/>
          <a:lstStyle/>
          <a:p>
            <a:r>
              <a:rPr lang="en-US" dirty="0" smtClean="0"/>
              <a:t>Just substitute the index of summation with each integer from the lower limit to the upper limit</a:t>
            </a:r>
          </a:p>
          <a:p>
            <a:pPr lvl="1"/>
            <a:r>
              <a:rPr lang="en-US" dirty="0" smtClean="0"/>
              <a:t>Our lower limit will generally be 0 or 1</a:t>
            </a:r>
          </a:p>
          <a:p>
            <a:pPr lvl="1"/>
            <a:endParaRPr lang="en-US" dirty="0"/>
          </a:p>
          <a:p>
            <a:pPr lvl="1"/>
            <a:endParaRPr lang="en-US" dirty="0" smtClean="0"/>
          </a:p>
          <a:p>
            <a:pPr lvl="1"/>
            <a:r>
              <a:rPr lang="en-US" dirty="0" smtClean="0"/>
              <a:t>The term description may be a formula:</a:t>
            </a:r>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154960222"/>
              </p:ext>
            </p:extLst>
          </p:nvPr>
        </p:nvGraphicFramePr>
        <p:xfrm>
          <a:off x="2831739" y="2590800"/>
          <a:ext cx="3294785" cy="927966"/>
        </p:xfrm>
        <a:graphic>
          <a:graphicData uri="http://schemas.openxmlformats.org/presentationml/2006/ole">
            <mc:AlternateContent xmlns:mc="http://schemas.openxmlformats.org/markup-compatibility/2006">
              <mc:Choice xmlns:v="urn:schemas-microsoft-com:vml" Requires="v">
                <p:oleObj spid="_x0000_s4133" name="Equation" r:id="rId6" imgW="1396800" imgH="393480" progId="Equation.DSMT4">
                  <p:embed/>
                </p:oleObj>
              </mc:Choice>
              <mc:Fallback>
                <p:oleObj name="Equation" r:id="rId6" imgW="1396800" imgH="393480" progId="Equation.DSMT4">
                  <p:embed/>
                  <p:pic>
                    <p:nvPicPr>
                      <p:cNvPr id="0" name="Object 4"/>
                      <p:cNvPicPr>
                        <a:picLocks noChangeAspect="1" noChangeArrowheads="1"/>
                      </p:cNvPicPr>
                      <p:nvPr/>
                    </p:nvPicPr>
                    <p:blipFill>
                      <a:blip r:embed="rId7"/>
                      <a:srcRect/>
                      <a:stretch>
                        <a:fillRect/>
                      </a:stretch>
                    </p:blipFill>
                    <p:spPr bwMode="auto">
                      <a:xfrm>
                        <a:off x="2831739" y="2590800"/>
                        <a:ext cx="3294785" cy="927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595242949"/>
              </p:ext>
            </p:extLst>
          </p:nvPr>
        </p:nvGraphicFramePr>
        <p:xfrm>
          <a:off x="1667522" y="3912834"/>
          <a:ext cx="627062" cy="842962"/>
        </p:xfrm>
        <a:graphic>
          <a:graphicData uri="http://schemas.openxmlformats.org/presentationml/2006/ole">
            <mc:AlternateContent xmlns:mc="http://schemas.openxmlformats.org/markup-compatibility/2006">
              <mc:Choice xmlns:v="urn:schemas-microsoft-com:vml" Requires="v">
                <p:oleObj spid="_x0000_s4134" name="Equation" r:id="rId8" imgW="291960" imgH="393480" progId="Equation.DSMT4">
                  <p:embed/>
                </p:oleObj>
              </mc:Choice>
              <mc:Fallback>
                <p:oleObj name="Equation" r:id="rId8" imgW="291960" imgH="393480" progId="Equation.DSMT4">
                  <p:embed/>
                  <p:pic>
                    <p:nvPicPr>
                      <p:cNvPr id="0" name=""/>
                      <p:cNvPicPr>
                        <a:picLocks noChangeAspect="1" noChangeArrowheads="1"/>
                      </p:cNvPicPr>
                      <p:nvPr/>
                    </p:nvPicPr>
                    <p:blipFill>
                      <a:blip r:embed="rId9"/>
                      <a:srcRect/>
                      <a:stretch>
                        <a:fillRect/>
                      </a:stretch>
                    </p:blipFill>
                    <p:spPr bwMode="auto">
                      <a:xfrm>
                        <a:off x="1667522" y="3912834"/>
                        <a:ext cx="627062"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081479956"/>
              </p:ext>
            </p:extLst>
          </p:nvPr>
        </p:nvGraphicFramePr>
        <p:xfrm>
          <a:off x="2245312" y="4132556"/>
          <a:ext cx="2125662" cy="352425"/>
        </p:xfrm>
        <a:graphic>
          <a:graphicData uri="http://schemas.openxmlformats.org/presentationml/2006/ole">
            <mc:AlternateContent xmlns:mc="http://schemas.openxmlformats.org/markup-compatibility/2006">
              <mc:Choice xmlns:v="urn:schemas-microsoft-com:vml" Requires="v">
                <p:oleObj spid="_x0000_s4135" name="Equation" r:id="rId10" imgW="990360" imgH="164880" progId="Equation.DSMT4">
                  <p:embed/>
                </p:oleObj>
              </mc:Choice>
              <mc:Fallback>
                <p:oleObj name="Equation" r:id="rId10" imgW="990360" imgH="164880" progId="Equation.DSMT4">
                  <p:embed/>
                  <p:pic>
                    <p:nvPicPr>
                      <p:cNvPr id="0" name=""/>
                      <p:cNvPicPr>
                        <a:picLocks noChangeAspect="1" noChangeArrowheads="1"/>
                      </p:cNvPicPr>
                      <p:nvPr/>
                    </p:nvPicPr>
                    <p:blipFill>
                      <a:blip r:embed="rId11"/>
                      <a:srcRect/>
                      <a:stretch>
                        <a:fillRect/>
                      </a:stretch>
                    </p:blipFill>
                    <p:spPr bwMode="auto">
                      <a:xfrm>
                        <a:off x="2245312" y="4132556"/>
                        <a:ext cx="212566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485275010"/>
              </p:ext>
            </p:extLst>
          </p:nvPr>
        </p:nvGraphicFramePr>
        <p:xfrm>
          <a:off x="1662346" y="4782844"/>
          <a:ext cx="736600" cy="842962"/>
        </p:xfrm>
        <a:graphic>
          <a:graphicData uri="http://schemas.openxmlformats.org/presentationml/2006/ole">
            <mc:AlternateContent xmlns:mc="http://schemas.openxmlformats.org/markup-compatibility/2006">
              <mc:Choice xmlns:v="urn:schemas-microsoft-com:vml" Requires="v">
                <p:oleObj spid="_x0000_s4136" name="Equation" r:id="rId12" imgW="342720" imgH="393480" progId="Equation.DSMT4">
                  <p:embed/>
                </p:oleObj>
              </mc:Choice>
              <mc:Fallback>
                <p:oleObj name="Equation" r:id="rId12" imgW="342720" imgH="393480" progId="Equation.DSMT4">
                  <p:embed/>
                  <p:pic>
                    <p:nvPicPr>
                      <p:cNvPr id="0" name=""/>
                      <p:cNvPicPr>
                        <a:picLocks noChangeAspect="1" noChangeArrowheads="1"/>
                      </p:cNvPicPr>
                      <p:nvPr/>
                    </p:nvPicPr>
                    <p:blipFill>
                      <a:blip r:embed="rId13"/>
                      <a:srcRect/>
                      <a:stretch>
                        <a:fillRect/>
                      </a:stretch>
                    </p:blipFill>
                    <p:spPr bwMode="auto">
                      <a:xfrm>
                        <a:off x="1662346" y="4782844"/>
                        <a:ext cx="736600"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283807322"/>
              </p:ext>
            </p:extLst>
          </p:nvPr>
        </p:nvGraphicFramePr>
        <p:xfrm>
          <a:off x="2362200" y="4944122"/>
          <a:ext cx="2725738" cy="407988"/>
        </p:xfrm>
        <a:graphic>
          <a:graphicData uri="http://schemas.openxmlformats.org/presentationml/2006/ole">
            <mc:AlternateContent xmlns:mc="http://schemas.openxmlformats.org/markup-compatibility/2006">
              <mc:Choice xmlns:v="urn:schemas-microsoft-com:vml" Requires="v">
                <p:oleObj spid="_x0000_s4137" name="Equation" r:id="rId14" imgW="1269720" imgH="190440" progId="Equation.DSMT4">
                  <p:embed/>
                </p:oleObj>
              </mc:Choice>
              <mc:Fallback>
                <p:oleObj name="Equation" r:id="rId14" imgW="1269720" imgH="190440" progId="Equation.DSMT4">
                  <p:embed/>
                  <p:pic>
                    <p:nvPicPr>
                      <p:cNvPr id="0" name=""/>
                      <p:cNvPicPr>
                        <a:picLocks noChangeAspect="1" noChangeArrowheads="1"/>
                      </p:cNvPicPr>
                      <p:nvPr/>
                    </p:nvPicPr>
                    <p:blipFill>
                      <a:blip r:embed="rId15"/>
                      <a:srcRect/>
                      <a:stretch>
                        <a:fillRect/>
                      </a:stretch>
                    </p:blipFill>
                    <p:spPr bwMode="auto">
                      <a:xfrm>
                        <a:off x="2362200" y="4944122"/>
                        <a:ext cx="272573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921523682"/>
              </p:ext>
            </p:extLst>
          </p:nvPr>
        </p:nvGraphicFramePr>
        <p:xfrm>
          <a:off x="1671224" y="5647885"/>
          <a:ext cx="1035050" cy="842962"/>
        </p:xfrm>
        <a:graphic>
          <a:graphicData uri="http://schemas.openxmlformats.org/presentationml/2006/ole">
            <mc:AlternateContent xmlns:mc="http://schemas.openxmlformats.org/markup-compatibility/2006">
              <mc:Choice xmlns:v="urn:schemas-microsoft-com:vml" Requires="v">
                <p:oleObj spid="_x0000_s4138" name="Equation" r:id="rId16" imgW="482400" imgH="393480" progId="Equation.DSMT4">
                  <p:embed/>
                </p:oleObj>
              </mc:Choice>
              <mc:Fallback>
                <p:oleObj name="Equation" r:id="rId16" imgW="482400" imgH="393480" progId="Equation.DSMT4">
                  <p:embed/>
                  <p:pic>
                    <p:nvPicPr>
                      <p:cNvPr id="0" name=""/>
                      <p:cNvPicPr>
                        <a:picLocks noChangeAspect="1" noChangeArrowheads="1"/>
                      </p:cNvPicPr>
                      <p:nvPr/>
                    </p:nvPicPr>
                    <p:blipFill>
                      <a:blip r:embed="rId17"/>
                      <a:srcRect/>
                      <a:stretch>
                        <a:fillRect/>
                      </a:stretch>
                    </p:blipFill>
                    <p:spPr bwMode="auto">
                      <a:xfrm>
                        <a:off x="1671224" y="5647885"/>
                        <a:ext cx="1035050" cy="84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514866119"/>
              </p:ext>
            </p:extLst>
          </p:nvPr>
        </p:nvGraphicFramePr>
        <p:xfrm>
          <a:off x="2649244" y="5817834"/>
          <a:ext cx="5068888" cy="407988"/>
        </p:xfrm>
        <a:graphic>
          <a:graphicData uri="http://schemas.openxmlformats.org/presentationml/2006/ole">
            <mc:AlternateContent xmlns:mc="http://schemas.openxmlformats.org/markup-compatibility/2006">
              <mc:Choice xmlns:v="urn:schemas-microsoft-com:vml" Requires="v">
                <p:oleObj spid="_x0000_s4139" name="Equation" r:id="rId18" imgW="2361960" imgH="190440" progId="Equation.DSMT4">
                  <p:embed/>
                </p:oleObj>
              </mc:Choice>
              <mc:Fallback>
                <p:oleObj name="Equation" r:id="rId18" imgW="2361960" imgH="190440" progId="Equation.DSMT4">
                  <p:embed/>
                  <p:pic>
                    <p:nvPicPr>
                      <p:cNvPr id="0" name=""/>
                      <p:cNvPicPr>
                        <a:picLocks noChangeAspect="1" noChangeArrowheads="1"/>
                      </p:cNvPicPr>
                      <p:nvPr/>
                    </p:nvPicPr>
                    <p:blipFill>
                      <a:blip r:embed="rId19"/>
                      <a:srcRect/>
                      <a:stretch>
                        <a:fillRect/>
                      </a:stretch>
                    </p:blipFill>
                    <p:spPr bwMode="auto">
                      <a:xfrm>
                        <a:off x="2649244" y="5817834"/>
                        <a:ext cx="5068888"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8582404"/>
      </p:ext>
    </p:extLst>
  </p:cSld>
  <p:clrMapOvr>
    <a:masterClrMapping/>
  </p:clrMapOvr>
  <mc:AlternateContent xmlns:mc="http://schemas.openxmlformats.org/markup-compatibility/2006">
    <mc:Choice xmlns:p14="http://schemas.microsoft.com/office/powerpoint/2010/main" Requires="p14">
      <p:transition spd="slow" p14:dur="2000" advTm="143450"/>
    </mc:Choice>
    <mc:Fallback>
      <p:transition spd="slow" advTm="143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Finite sums</a:t>
            </a:r>
            <a:endParaRPr lang="en-CA" dirty="0"/>
          </a:p>
        </p:txBody>
      </p:sp>
      <p:sp>
        <p:nvSpPr>
          <p:cNvPr id="3" name="Content Placeholder 2"/>
          <p:cNvSpPr>
            <a:spLocks noGrp="1"/>
          </p:cNvSpPr>
          <p:nvPr>
            <p:ph idx="1"/>
          </p:nvPr>
        </p:nvSpPr>
        <p:spPr/>
        <p:txBody>
          <a:bodyPr/>
          <a:lstStyle/>
          <a:p>
            <a:r>
              <a:rPr lang="en-US" dirty="0" smtClean="0"/>
              <a:t>Often, the upper limit will simply be </a:t>
            </a:r>
            <a:r>
              <a:rPr lang="en-US" i="1" dirty="0" smtClean="0"/>
              <a:t>n</a:t>
            </a:r>
            <a:r>
              <a:rPr lang="en-US" dirty="0" smtClean="0"/>
              <a:t>:</a:t>
            </a:r>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488227537"/>
              </p:ext>
            </p:extLst>
          </p:nvPr>
        </p:nvGraphicFramePr>
        <p:xfrm>
          <a:off x="1295400" y="2057400"/>
          <a:ext cx="3732212" cy="844550"/>
        </p:xfrm>
        <a:graphic>
          <a:graphicData uri="http://schemas.openxmlformats.org/presentationml/2006/ole">
            <mc:AlternateContent xmlns:mc="http://schemas.openxmlformats.org/markup-compatibility/2006">
              <mc:Choice xmlns:v="urn:schemas-microsoft-com:vml" Requires="v">
                <p:oleObj spid="_x0000_s5144" name="Equation" r:id="rId6" imgW="1739880" imgH="393480" progId="Equation.DSMT4">
                  <p:embed/>
                </p:oleObj>
              </mc:Choice>
              <mc:Fallback>
                <p:oleObj name="Equation" r:id="rId6" imgW="1739880" imgH="393480" progId="Equation.DSMT4">
                  <p:embed/>
                  <p:pic>
                    <p:nvPicPr>
                      <p:cNvPr id="0" name=""/>
                      <p:cNvPicPr>
                        <a:picLocks noChangeAspect="1" noChangeArrowheads="1"/>
                      </p:cNvPicPr>
                      <p:nvPr/>
                    </p:nvPicPr>
                    <p:blipFill>
                      <a:blip r:embed="rId7"/>
                      <a:srcRect/>
                      <a:stretch>
                        <a:fillRect/>
                      </a:stretch>
                    </p:blipFill>
                    <p:spPr bwMode="auto">
                      <a:xfrm>
                        <a:off x="1295400" y="2057400"/>
                        <a:ext cx="3732212"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103519618"/>
              </p:ext>
            </p:extLst>
          </p:nvPr>
        </p:nvGraphicFramePr>
        <p:xfrm>
          <a:off x="1313156" y="2954044"/>
          <a:ext cx="3841750" cy="842963"/>
        </p:xfrm>
        <a:graphic>
          <a:graphicData uri="http://schemas.openxmlformats.org/presentationml/2006/ole">
            <mc:AlternateContent xmlns:mc="http://schemas.openxmlformats.org/markup-compatibility/2006">
              <mc:Choice xmlns:v="urn:schemas-microsoft-com:vml" Requires="v">
                <p:oleObj spid="_x0000_s5145" name="Equation" r:id="rId8" imgW="1790640" imgH="393480" progId="Equation.DSMT4">
                  <p:embed/>
                </p:oleObj>
              </mc:Choice>
              <mc:Fallback>
                <p:oleObj name="Equation" r:id="rId8" imgW="1790640" imgH="393480" progId="Equation.DSMT4">
                  <p:embed/>
                  <p:pic>
                    <p:nvPicPr>
                      <p:cNvPr id="0" name=""/>
                      <p:cNvPicPr>
                        <a:picLocks noChangeAspect="1" noChangeArrowheads="1"/>
                      </p:cNvPicPr>
                      <p:nvPr/>
                    </p:nvPicPr>
                    <p:blipFill>
                      <a:blip r:embed="rId9"/>
                      <a:srcRect/>
                      <a:stretch>
                        <a:fillRect/>
                      </a:stretch>
                    </p:blipFill>
                    <p:spPr bwMode="auto">
                      <a:xfrm>
                        <a:off x="1313156" y="2954044"/>
                        <a:ext cx="3841750"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868212071"/>
              </p:ext>
            </p:extLst>
          </p:nvPr>
        </p:nvGraphicFramePr>
        <p:xfrm>
          <a:off x="1313156" y="3818878"/>
          <a:ext cx="4603750" cy="844550"/>
        </p:xfrm>
        <a:graphic>
          <a:graphicData uri="http://schemas.openxmlformats.org/presentationml/2006/ole">
            <mc:AlternateContent xmlns:mc="http://schemas.openxmlformats.org/markup-compatibility/2006">
              <mc:Choice xmlns:v="urn:schemas-microsoft-com:vml" Requires="v">
                <p:oleObj spid="_x0000_s5146" name="Equation" r:id="rId10" imgW="2145960" imgH="393480" progId="Equation.DSMT4">
                  <p:embed/>
                </p:oleObj>
              </mc:Choice>
              <mc:Fallback>
                <p:oleObj name="Equation" r:id="rId10" imgW="2145960" imgH="393480" progId="Equation.DSMT4">
                  <p:embed/>
                  <p:pic>
                    <p:nvPicPr>
                      <p:cNvPr id="0" name=""/>
                      <p:cNvPicPr>
                        <a:picLocks noChangeAspect="1" noChangeArrowheads="1"/>
                      </p:cNvPicPr>
                      <p:nvPr/>
                    </p:nvPicPr>
                    <p:blipFill>
                      <a:blip r:embed="rId11"/>
                      <a:srcRect/>
                      <a:stretch>
                        <a:fillRect/>
                      </a:stretch>
                    </p:blipFill>
                    <p:spPr bwMode="auto">
                      <a:xfrm>
                        <a:off x="1313156" y="3818878"/>
                        <a:ext cx="460375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508730286"/>
              </p:ext>
            </p:extLst>
          </p:nvPr>
        </p:nvGraphicFramePr>
        <p:xfrm>
          <a:off x="1313156" y="4697766"/>
          <a:ext cx="6756400" cy="844550"/>
        </p:xfrm>
        <a:graphic>
          <a:graphicData uri="http://schemas.openxmlformats.org/presentationml/2006/ole">
            <mc:AlternateContent xmlns:mc="http://schemas.openxmlformats.org/markup-compatibility/2006">
              <mc:Choice xmlns:v="urn:schemas-microsoft-com:vml" Requires="v">
                <p:oleObj spid="_x0000_s5147" name="Equation" r:id="rId12" imgW="3149280" imgH="393480" progId="Equation.DSMT4">
                  <p:embed/>
                </p:oleObj>
              </mc:Choice>
              <mc:Fallback>
                <p:oleObj name="Equation" r:id="rId12" imgW="3149280" imgH="393480" progId="Equation.DSMT4">
                  <p:embed/>
                  <p:pic>
                    <p:nvPicPr>
                      <p:cNvPr id="0" name=""/>
                      <p:cNvPicPr>
                        <a:picLocks noChangeAspect="1" noChangeArrowheads="1"/>
                      </p:cNvPicPr>
                      <p:nvPr/>
                    </p:nvPicPr>
                    <p:blipFill>
                      <a:blip r:embed="rId13"/>
                      <a:srcRect/>
                      <a:stretch>
                        <a:fillRect/>
                      </a:stretch>
                    </p:blipFill>
                    <p:spPr bwMode="auto">
                      <a:xfrm>
                        <a:off x="1313156" y="4697766"/>
                        <a:ext cx="67564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95665862"/>
      </p:ext>
    </p:extLst>
  </p:cSld>
  <p:clrMapOvr>
    <a:masterClrMapping/>
  </p:clrMapOvr>
  <mc:AlternateContent xmlns:mc="http://schemas.openxmlformats.org/markup-compatibility/2006">
    <mc:Choice xmlns:p14="http://schemas.microsoft.com/office/powerpoint/2010/main" Requires="p14">
      <p:transition spd="slow" p14:dur="2000" advTm="63350"/>
    </mc:Choice>
    <mc:Fallback>
      <p:transition spd="slow" advTm="63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sequences and series</a:t>
            </a:r>
            <a:endParaRPr lang="en-CA" dirty="0"/>
          </a:p>
        </p:txBody>
      </p:sp>
      <p:sp>
        <p:nvSpPr>
          <p:cNvPr id="3" name="Content Placeholder 2"/>
          <p:cNvSpPr>
            <a:spLocks noGrp="1"/>
          </p:cNvSpPr>
          <p:nvPr>
            <p:ph idx="1"/>
          </p:nvPr>
        </p:nvSpPr>
        <p:spPr/>
        <p:txBody>
          <a:bodyPr/>
          <a:lstStyle/>
          <a:p>
            <a:r>
              <a:rPr lang="en-US" dirty="0" smtClean="0"/>
              <a:t>A sequence of the form:</a:t>
            </a:r>
          </a:p>
          <a:p>
            <a:pPr marL="0" indent="0" algn="ctr">
              <a:buNone/>
            </a:pPr>
            <a:r>
              <a:rPr lang="en-US" i="1" dirty="0" smtClean="0">
                <a:latin typeface="Times New Roman" panose="02020603050405020304" pitchFamily="18" charset="0"/>
              </a:rPr>
              <a:t>a,</a:t>
            </a:r>
            <a:r>
              <a:rPr lang="en-US" dirty="0" smtClean="0">
                <a:latin typeface="Times New Roman" panose="02020603050405020304" pitchFamily="18" charset="0"/>
              </a:rPr>
              <a:t> </a:t>
            </a:r>
            <a:r>
              <a:rPr lang="en-US" i="1" dirty="0" smtClean="0">
                <a:latin typeface="Times New Roman" panose="02020603050405020304" pitchFamily="18" charset="0"/>
              </a:rPr>
              <a:t>a</a:t>
            </a:r>
            <a:r>
              <a:rPr lang="en-US" dirty="0" smtClean="0">
                <a:latin typeface="Times New Roman" panose="02020603050405020304" pitchFamily="18" charset="0"/>
              </a:rPr>
              <a:t> + </a:t>
            </a:r>
            <a:r>
              <a:rPr lang="en-US" i="1" dirty="0" smtClean="0">
                <a:latin typeface="Times New Roman" panose="02020603050405020304" pitchFamily="18" charset="0"/>
              </a:rPr>
              <a:t>d</a:t>
            </a:r>
            <a:r>
              <a:rPr lang="en-US" dirty="0" smtClean="0">
                <a:latin typeface="Times New Roman" panose="02020603050405020304" pitchFamily="18" charset="0"/>
              </a:rPr>
              <a:t>, </a:t>
            </a:r>
            <a:r>
              <a:rPr lang="en-US" i="1" dirty="0" smtClean="0">
                <a:latin typeface="Times New Roman" panose="02020603050405020304" pitchFamily="18" charset="0"/>
              </a:rPr>
              <a:t>a</a:t>
            </a:r>
            <a:r>
              <a:rPr lang="en-US" dirty="0" smtClean="0">
                <a:latin typeface="Times New Roman" panose="02020603050405020304" pitchFamily="18" charset="0"/>
              </a:rPr>
              <a:t> + 2</a:t>
            </a:r>
            <a:r>
              <a:rPr lang="en-US" i="1" dirty="0" smtClean="0">
                <a:latin typeface="Times New Roman" panose="02020603050405020304" pitchFamily="18" charset="0"/>
              </a:rPr>
              <a:t>d</a:t>
            </a:r>
            <a:r>
              <a:rPr lang="en-US" dirty="0" smtClean="0">
                <a:latin typeface="Times New Roman" panose="02020603050405020304" pitchFamily="18" charset="0"/>
              </a:rPr>
              <a:t>, </a:t>
            </a:r>
            <a:r>
              <a:rPr lang="en-US" i="1" dirty="0" smtClean="0">
                <a:latin typeface="Times New Roman" panose="02020603050405020304" pitchFamily="18" charset="0"/>
              </a:rPr>
              <a:t>a</a:t>
            </a:r>
            <a:r>
              <a:rPr lang="en-US" dirty="0" smtClean="0">
                <a:latin typeface="Times New Roman" panose="02020603050405020304" pitchFamily="18" charset="0"/>
              </a:rPr>
              <a:t> + 3</a:t>
            </a:r>
            <a:r>
              <a:rPr lang="en-US" i="1" dirty="0" smtClean="0">
                <a:latin typeface="Times New Roman" panose="02020603050405020304" pitchFamily="18" charset="0"/>
              </a:rPr>
              <a:t>d</a:t>
            </a:r>
            <a:r>
              <a:rPr lang="en-US" dirty="0" smtClean="0">
                <a:latin typeface="Times New Roman" panose="02020603050405020304" pitchFamily="18" charset="0"/>
              </a:rPr>
              <a:t>, …, </a:t>
            </a:r>
            <a:r>
              <a:rPr lang="en-US" i="1" dirty="0" smtClean="0">
                <a:latin typeface="Times New Roman" panose="02020603050405020304" pitchFamily="18" charset="0"/>
              </a:rPr>
              <a:t>a</a:t>
            </a:r>
            <a:r>
              <a:rPr lang="en-US" dirty="0" smtClean="0">
                <a:latin typeface="Times New Roman" panose="02020603050405020304" pitchFamily="18" charset="0"/>
              </a:rPr>
              <a:t> + </a:t>
            </a:r>
            <a:r>
              <a:rPr lang="en-US" i="1" dirty="0" err="1" smtClean="0">
                <a:latin typeface="Times New Roman" panose="02020603050405020304" pitchFamily="18" charset="0"/>
              </a:rPr>
              <a:t>nd</a:t>
            </a:r>
            <a:endParaRPr lang="en-US" i="1" dirty="0">
              <a:latin typeface="Times New Roman" panose="02020603050405020304" pitchFamily="18" charset="0"/>
            </a:endParaRPr>
          </a:p>
          <a:p>
            <a:pPr marL="0" indent="0">
              <a:buNone/>
            </a:pPr>
            <a:r>
              <a:rPr lang="en-US" i="1" dirty="0" smtClean="0"/>
              <a:t>     </a:t>
            </a:r>
            <a:r>
              <a:rPr lang="en-US" dirty="0" smtClean="0"/>
              <a:t>is said to be an arithmetic sequence</a:t>
            </a:r>
          </a:p>
          <a:p>
            <a:pPr lvl="1"/>
            <a:r>
              <a:rPr lang="en-US" dirty="0" smtClean="0"/>
              <a:t>Each subsequent term is </a:t>
            </a:r>
            <a:r>
              <a:rPr lang="en-US" i="1" dirty="0" smtClean="0"/>
              <a:t>d</a:t>
            </a:r>
            <a:r>
              <a:rPr lang="en-US" dirty="0" smtClean="0"/>
              <a:t> larger than the previous</a:t>
            </a:r>
            <a:endParaRPr lang="en-US" dirty="0"/>
          </a:p>
          <a:p>
            <a:pPr lvl="1"/>
            <a:endParaRPr lang="en-US" dirty="0" smtClean="0">
              <a:latin typeface="Times New Roman" panose="02020603050405020304" pitchFamily="18" charset="0"/>
            </a:endParaRPr>
          </a:p>
          <a:p>
            <a:r>
              <a:rPr lang="en-US" dirty="0" smtClean="0"/>
              <a:t>For example,</a:t>
            </a:r>
            <a:endParaRPr lang="en-US" i="1" dirty="0" smtClean="0"/>
          </a:p>
          <a:p>
            <a:pPr marL="0" indent="0" algn="ctr">
              <a:buNone/>
            </a:pPr>
            <a:r>
              <a:rPr lang="en-US" dirty="0" smtClean="0">
                <a:latin typeface="Times New Roman" panose="02020603050405020304" pitchFamily="18" charset="0"/>
              </a:rPr>
              <a:t>3, 5, 7, 9, 11, 13, 15, …, 101</a:t>
            </a:r>
            <a:endParaRPr lang="en-US" dirty="0">
              <a:latin typeface="Times New Roman" panose="02020603050405020304" pitchFamily="18" charset="0"/>
            </a:endParaRPr>
          </a:p>
          <a:p>
            <a:pPr lvl="1"/>
            <a:r>
              <a:rPr lang="en-US" dirty="0" smtClean="0"/>
              <a:t>In this case, </a:t>
            </a:r>
            <a:r>
              <a:rPr lang="en-US" i="1" dirty="0" smtClean="0">
                <a:latin typeface="Times New Roman" panose="02020603050405020304" pitchFamily="18" charset="0"/>
              </a:rPr>
              <a:t>a</a:t>
            </a:r>
            <a:r>
              <a:rPr lang="en-US" dirty="0" smtClean="0">
                <a:latin typeface="Times New Roman" panose="02020603050405020304" pitchFamily="18" charset="0"/>
              </a:rPr>
              <a:t> = 3</a:t>
            </a:r>
            <a:r>
              <a:rPr lang="en-US" i="1" dirty="0" smtClean="0">
                <a:latin typeface="Times New Roman" panose="02020603050405020304" pitchFamily="18" charset="0"/>
              </a:rPr>
              <a:t>, d</a:t>
            </a:r>
            <a:r>
              <a:rPr lang="en-US" dirty="0" smtClean="0">
                <a:latin typeface="Times New Roman" panose="02020603050405020304" pitchFamily="18" charset="0"/>
              </a:rPr>
              <a:t> = 2 </a:t>
            </a:r>
            <a:r>
              <a:rPr lang="en-US" dirty="0" smtClean="0"/>
              <a:t>and</a:t>
            </a:r>
            <a:r>
              <a:rPr lang="en-US" dirty="0" smtClean="0">
                <a:latin typeface="Times New Roman" panose="02020603050405020304" pitchFamily="18" charset="0"/>
              </a:rPr>
              <a:t> </a:t>
            </a:r>
            <a:r>
              <a:rPr lang="en-US" i="1" dirty="0" smtClean="0">
                <a:latin typeface="Times New Roman" panose="02020603050405020304" pitchFamily="18" charset="0"/>
              </a:rPr>
              <a:t>n</a:t>
            </a:r>
            <a:r>
              <a:rPr lang="en-US" dirty="0" smtClean="0">
                <a:latin typeface="Times New Roman" panose="02020603050405020304" pitchFamily="18" charset="0"/>
              </a:rPr>
              <a:t> = 49</a:t>
            </a:r>
          </a:p>
          <a:p>
            <a:pPr lvl="1"/>
            <a:r>
              <a:rPr lang="en-US" dirty="0" smtClean="0"/>
              <a:t>To find </a:t>
            </a:r>
            <a:r>
              <a:rPr lang="en-US" i="1" dirty="0" smtClean="0">
                <a:latin typeface="Times New Roman" panose="02020603050405020304" pitchFamily="18" charset="0"/>
              </a:rPr>
              <a:t>n</a:t>
            </a:r>
            <a:r>
              <a:rPr lang="en-US" dirty="0" smtClean="0"/>
              <a:t>, just solve </a:t>
            </a:r>
            <a:r>
              <a:rPr lang="en-US" dirty="0" smtClean="0">
                <a:latin typeface="Times New Roman" panose="02020603050405020304" pitchFamily="18" charset="0"/>
              </a:rPr>
              <a:t>3 + 2</a:t>
            </a:r>
            <a:r>
              <a:rPr lang="en-US" i="1" dirty="0" smtClean="0">
                <a:latin typeface="Times New Roman" panose="02020603050405020304" pitchFamily="18" charset="0"/>
              </a:rPr>
              <a:t>n</a:t>
            </a:r>
            <a:r>
              <a:rPr lang="en-US" dirty="0" smtClean="0">
                <a:latin typeface="Times New Roman" panose="02020603050405020304" pitchFamily="18" charset="0"/>
              </a:rPr>
              <a:t> = 101</a:t>
            </a:r>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7</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30139403"/>
      </p:ext>
    </p:extLst>
  </p:cSld>
  <p:clrMapOvr>
    <a:masterClrMapping/>
  </p:clrMapOvr>
  <mc:AlternateContent xmlns:mc="http://schemas.openxmlformats.org/markup-compatibility/2006">
    <mc:Choice xmlns:p14="http://schemas.microsoft.com/office/powerpoint/2010/main" Requires="p14">
      <p:transition spd="slow" p14:dur="2000" advTm="72718"/>
    </mc:Choice>
    <mc:Fallback>
      <p:transition spd="slow" advTm="727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sequences and series</a:t>
            </a:r>
            <a:endParaRPr lang="en-CA" dirty="0"/>
          </a:p>
        </p:txBody>
      </p:sp>
      <p:sp>
        <p:nvSpPr>
          <p:cNvPr id="3" name="Content Placeholder 2"/>
          <p:cNvSpPr>
            <a:spLocks noGrp="1"/>
          </p:cNvSpPr>
          <p:nvPr>
            <p:ph idx="1"/>
          </p:nvPr>
        </p:nvSpPr>
        <p:spPr/>
        <p:txBody>
          <a:bodyPr/>
          <a:lstStyle/>
          <a:p>
            <a:r>
              <a:rPr lang="en-US" dirty="0" smtClean="0"/>
              <a:t>An arithmetic sum is the sum of an arithmetic sequence:</a:t>
            </a:r>
            <a:endParaRPr lang="en-US" dirty="0" smtClean="0"/>
          </a:p>
          <a:p>
            <a:pPr marL="0" indent="0" algn="ctr">
              <a:buNone/>
            </a:pPr>
            <a:r>
              <a:rPr lang="en-US" i="1" dirty="0" smtClean="0">
                <a:latin typeface="Times New Roman" panose="02020603050405020304" pitchFamily="18" charset="0"/>
              </a:rPr>
              <a:t>a +</a:t>
            </a:r>
            <a:r>
              <a:rPr lang="en-US" dirty="0" smtClean="0">
                <a:latin typeface="Times New Roman" panose="02020603050405020304" pitchFamily="18" charset="0"/>
              </a:rPr>
              <a:t> (</a:t>
            </a:r>
            <a:r>
              <a:rPr lang="en-US" i="1" dirty="0" smtClean="0">
                <a:latin typeface="Times New Roman" panose="02020603050405020304" pitchFamily="18" charset="0"/>
              </a:rPr>
              <a:t>a</a:t>
            </a:r>
            <a:r>
              <a:rPr lang="en-US" dirty="0" smtClean="0">
                <a:latin typeface="Times New Roman" panose="02020603050405020304" pitchFamily="18" charset="0"/>
              </a:rPr>
              <a:t> + </a:t>
            </a:r>
            <a:r>
              <a:rPr lang="en-US" i="1" dirty="0" smtClean="0">
                <a:latin typeface="Times New Roman" panose="02020603050405020304" pitchFamily="18" charset="0"/>
              </a:rPr>
              <a:t>d</a:t>
            </a:r>
            <a:r>
              <a:rPr lang="en-US" dirty="0" smtClean="0">
                <a:latin typeface="Times New Roman" panose="02020603050405020304" pitchFamily="18" charset="0"/>
              </a:rPr>
              <a:t>) </a:t>
            </a:r>
            <a:r>
              <a:rPr lang="en-US" i="1" dirty="0" smtClean="0">
                <a:latin typeface="Times New Roman" panose="02020603050405020304" pitchFamily="18" charset="0"/>
              </a:rPr>
              <a:t>+</a:t>
            </a:r>
            <a:r>
              <a:rPr lang="en-US" dirty="0" smtClean="0">
                <a:latin typeface="Times New Roman" panose="02020603050405020304" pitchFamily="18" charset="0"/>
              </a:rPr>
              <a:t> (</a:t>
            </a:r>
            <a:r>
              <a:rPr lang="en-US" i="1" dirty="0" smtClean="0">
                <a:latin typeface="Times New Roman" panose="02020603050405020304" pitchFamily="18" charset="0"/>
              </a:rPr>
              <a:t>a</a:t>
            </a:r>
            <a:r>
              <a:rPr lang="en-US" dirty="0" smtClean="0">
                <a:latin typeface="Times New Roman" panose="02020603050405020304" pitchFamily="18" charset="0"/>
              </a:rPr>
              <a:t> + 2</a:t>
            </a:r>
            <a:r>
              <a:rPr lang="en-US" i="1" dirty="0" smtClean="0">
                <a:latin typeface="Times New Roman" panose="02020603050405020304" pitchFamily="18" charset="0"/>
              </a:rPr>
              <a:t>d</a:t>
            </a:r>
            <a:r>
              <a:rPr lang="en-US" dirty="0" smtClean="0">
                <a:latin typeface="Times New Roman" panose="02020603050405020304" pitchFamily="18" charset="0"/>
              </a:rPr>
              <a:t>) </a:t>
            </a:r>
            <a:r>
              <a:rPr lang="en-US" i="1" dirty="0">
                <a:latin typeface="Times New Roman" panose="02020603050405020304" pitchFamily="18" charset="0"/>
              </a:rPr>
              <a:t>+</a:t>
            </a:r>
            <a:r>
              <a:rPr lang="en-US" dirty="0">
                <a:latin typeface="Times New Roman" panose="02020603050405020304" pitchFamily="18" charset="0"/>
              </a:rPr>
              <a:t> </a:t>
            </a:r>
            <a:r>
              <a:rPr lang="en-US" dirty="0" smtClean="0">
                <a:latin typeface="Times New Roman" panose="02020603050405020304" pitchFamily="18" charset="0"/>
              </a:rPr>
              <a:t>(</a:t>
            </a:r>
            <a:r>
              <a:rPr lang="en-US" i="1" dirty="0" smtClean="0">
                <a:latin typeface="Times New Roman" panose="02020603050405020304" pitchFamily="18" charset="0"/>
              </a:rPr>
              <a:t>a</a:t>
            </a:r>
            <a:r>
              <a:rPr lang="en-US" dirty="0" smtClean="0">
                <a:latin typeface="Times New Roman" panose="02020603050405020304" pitchFamily="18" charset="0"/>
              </a:rPr>
              <a:t> + 3</a:t>
            </a:r>
            <a:r>
              <a:rPr lang="en-US" i="1" dirty="0" smtClean="0">
                <a:latin typeface="Times New Roman" panose="02020603050405020304" pitchFamily="18" charset="0"/>
              </a:rPr>
              <a:t>d</a:t>
            </a:r>
            <a:r>
              <a:rPr lang="en-US" dirty="0">
                <a:latin typeface="Times New Roman" panose="02020603050405020304" pitchFamily="18" charset="0"/>
              </a:rPr>
              <a:t> ) </a:t>
            </a:r>
            <a:r>
              <a:rPr lang="en-US" i="1" dirty="0" smtClean="0">
                <a:latin typeface="Times New Roman" panose="02020603050405020304" pitchFamily="18" charset="0"/>
              </a:rPr>
              <a:t>+ </a:t>
            </a:r>
            <a:r>
              <a:rPr lang="en-US" dirty="0" smtClean="0">
                <a:latin typeface="Times New Roman" panose="02020603050405020304" pitchFamily="18" charset="0"/>
              </a:rPr>
              <a:t>⋯ + (</a:t>
            </a:r>
            <a:r>
              <a:rPr lang="en-US" i="1" dirty="0" smtClean="0">
                <a:latin typeface="Times New Roman" panose="02020603050405020304" pitchFamily="18" charset="0"/>
              </a:rPr>
              <a:t>a</a:t>
            </a:r>
            <a:r>
              <a:rPr lang="en-US" dirty="0" smtClean="0">
                <a:latin typeface="Times New Roman" panose="02020603050405020304" pitchFamily="18" charset="0"/>
              </a:rPr>
              <a:t> + </a:t>
            </a:r>
            <a:r>
              <a:rPr lang="en-US" i="1" dirty="0" err="1" smtClean="0">
                <a:latin typeface="Times New Roman" panose="02020603050405020304" pitchFamily="18" charset="0"/>
              </a:rPr>
              <a:t>nd</a:t>
            </a:r>
            <a:r>
              <a:rPr lang="en-US" dirty="0" smtClean="0">
                <a:latin typeface="Times New Roman" panose="02020603050405020304" pitchFamily="18" charset="0"/>
              </a:rPr>
              <a:t>)</a:t>
            </a:r>
            <a:endParaRPr lang="en-US" i="1" dirty="0">
              <a:latin typeface="Times New Roman" panose="02020603050405020304" pitchFamily="18" charset="0"/>
            </a:endParaRPr>
          </a:p>
          <a:p>
            <a:pPr marL="0" indent="0">
              <a:buNone/>
            </a:pPr>
            <a:endParaRPr lang="en-US" i="1" dirty="0" smtClean="0">
              <a:latin typeface="Times New Roman" panose="02020603050405020304" pitchFamily="18" charset="0"/>
            </a:endParaRPr>
          </a:p>
          <a:p>
            <a:pPr lvl="1"/>
            <a:r>
              <a:rPr lang="en-US" dirty="0" smtClean="0">
                <a:latin typeface="Times New Roman" panose="02020603050405020304" pitchFamily="18" charset="0"/>
              </a:rPr>
              <a:t>Note that we can factor out (</a:t>
            </a:r>
            <a:r>
              <a:rPr lang="en-US" i="1" dirty="0" smtClean="0">
                <a:latin typeface="Times New Roman" panose="02020603050405020304" pitchFamily="18" charset="0"/>
              </a:rPr>
              <a:t>n</a:t>
            </a:r>
            <a:r>
              <a:rPr lang="en-US" dirty="0" smtClean="0">
                <a:latin typeface="Times New Roman" panose="02020603050405020304" pitchFamily="18" charset="0"/>
              </a:rPr>
              <a:t> + 1) </a:t>
            </a:r>
            <a:r>
              <a:rPr lang="en-US" i="1" dirty="0" smtClean="0">
                <a:latin typeface="Times New Roman" panose="02020603050405020304" pitchFamily="18" charset="0"/>
              </a:rPr>
              <a:t>a</a:t>
            </a:r>
            <a:endParaRPr lang="en-US" dirty="0">
              <a:latin typeface="Times New Roman" panose="02020603050405020304" pitchFamily="18" charset="0"/>
            </a:endParaRPr>
          </a:p>
          <a:p>
            <a:pPr marL="0" indent="0" algn="ctr">
              <a:buNone/>
            </a:pPr>
            <a:r>
              <a:rPr lang="en-US" i="1" dirty="0">
                <a:latin typeface="Times New Roman" panose="02020603050405020304" pitchFamily="18" charset="0"/>
              </a:rPr>
              <a:t>a +</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d</a:t>
            </a:r>
            <a:r>
              <a:rPr lang="en-US" dirty="0">
                <a:latin typeface="Times New Roman" panose="02020603050405020304" pitchFamily="18" charset="0"/>
              </a:rPr>
              <a:t>) </a:t>
            </a:r>
            <a:r>
              <a:rPr lang="en-US" i="1" dirty="0">
                <a:latin typeface="Times New Roman" panose="02020603050405020304" pitchFamily="18" charset="0"/>
              </a:rPr>
              <a:t>+</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+ 2</a:t>
            </a:r>
            <a:r>
              <a:rPr lang="en-US" i="1" dirty="0">
                <a:latin typeface="Times New Roman" panose="02020603050405020304" pitchFamily="18" charset="0"/>
              </a:rPr>
              <a:t>d</a:t>
            </a:r>
            <a:r>
              <a:rPr lang="en-US" dirty="0">
                <a:latin typeface="Times New Roman" panose="02020603050405020304" pitchFamily="18" charset="0"/>
              </a:rPr>
              <a:t>) </a:t>
            </a:r>
            <a:r>
              <a:rPr lang="en-US" i="1" dirty="0">
                <a:latin typeface="Times New Roman" panose="02020603050405020304" pitchFamily="18" charset="0"/>
              </a:rPr>
              <a:t>+</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+ 3</a:t>
            </a:r>
            <a:r>
              <a:rPr lang="en-US" i="1" dirty="0">
                <a:latin typeface="Times New Roman" panose="02020603050405020304" pitchFamily="18" charset="0"/>
              </a:rPr>
              <a:t>d</a:t>
            </a:r>
            <a:r>
              <a:rPr lang="en-US" dirty="0">
                <a:latin typeface="Times New Roman" panose="02020603050405020304" pitchFamily="18" charset="0"/>
              </a:rPr>
              <a:t> ) </a:t>
            </a:r>
            <a:r>
              <a:rPr lang="en-US" i="1" dirty="0">
                <a:latin typeface="Times New Roman" panose="02020603050405020304" pitchFamily="18" charset="0"/>
              </a:rPr>
              <a:t>+ </a:t>
            </a:r>
            <a:r>
              <a:rPr lang="en-US" dirty="0">
                <a:latin typeface="Times New Roman" panose="02020603050405020304" pitchFamily="18" charset="0"/>
              </a:rPr>
              <a:t>⋯ + (</a:t>
            </a:r>
            <a:r>
              <a:rPr lang="en-US" i="1" dirty="0">
                <a:latin typeface="Times New Roman" panose="02020603050405020304" pitchFamily="18" charset="0"/>
              </a:rPr>
              <a:t>a</a:t>
            </a:r>
            <a:r>
              <a:rPr lang="en-US" dirty="0">
                <a:latin typeface="Times New Roman" panose="02020603050405020304" pitchFamily="18" charset="0"/>
              </a:rPr>
              <a:t> + </a:t>
            </a:r>
            <a:r>
              <a:rPr lang="en-US" i="1" dirty="0" err="1">
                <a:latin typeface="Times New Roman" panose="02020603050405020304" pitchFamily="18" charset="0"/>
              </a:rPr>
              <a:t>nd</a:t>
            </a:r>
            <a:r>
              <a:rPr lang="en-US" dirty="0">
                <a:latin typeface="Times New Roman" panose="02020603050405020304" pitchFamily="18" charset="0"/>
              </a:rPr>
              <a:t>)</a:t>
            </a:r>
            <a:endParaRPr lang="en-US" i="1" dirty="0">
              <a:latin typeface="Times New Roman" panose="02020603050405020304" pitchFamily="18" charset="0"/>
            </a:endParaRPr>
          </a:p>
          <a:p>
            <a:pPr marL="0" indent="0" algn="ctr">
              <a:buNone/>
            </a:pP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+ 1) </a:t>
            </a:r>
            <a:r>
              <a:rPr lang="en-US" i="1" dirty="0" smtClean="0">
                <a:latin typeface="Times New Roman" panose="02020603050405020304" pitchFamily="18" charset="0"/>
              </a:rPr>
              <a:t>a</a:t>
            </a:r>
            <a:r>
              <a:rPr lang="en-US" dirty="0" smtClean="0">
                <a:latin typeface="Times New Roman" panose="02020603050405020304" pitchFamily="18" charset="0"/>
              </a:rPr>
              <a:t> + (0 + </a:t>
            </a:r>
            <a:r>
              <a:rPr lang="en-US" i="1" dirty="0" smtClean="0">
                <a:latin typeface="Times New Roman" panose="02020603050405020304" pitchFamily="18" charset="0"/>
              </a:rPr>
              <a:t>d</a:t>
            </a:r>
            <a:r>
              <a:rPr lang="en-US" dirty="0" smtClean="0">
                <a:latin typeface="Times New Roman" panose="02020603050405020304" pitchFamily="18" charset="0"/>
              </a:rPr>
              <a:t> + 2</a:t>
            </a:r>
            <a:r>
              <a:rPr lang="en-US" i="1" dirty="0" smtClean="0">
                <a:latin typeface="Times New Roman" panose="02020603050405020304" pitchFamily="18" charset="0"/>
              </a:rPr>
              <a:t>d</a:t>
            </a:r>
            <a:r>
              <a:rPr lang="en-US" dirty="0" smtClean="0">
                <a:latin typeface="Times New Roman" panose="02020603050405020304" pitchFamily="18" charset="0"/>
              </a:rPr>
              <a:t> + 3</a:t>
            </a:r>
            <a:r>
              <a:rPr lang="en-US" i="1" dirty="0" smtClean="0">
                <a:latin typeface="Times New Roman" panose="02020603050405020304" pitchFamily="18" charset="0"/>
              </a:rPr>
              <a:t>d</a:t>
            </a:r>
            <a:r>
              <a:rPr lang="en-US" dirty="0" smtClean="0">
                <a:latin typeface="Times New Roman" panose="02020603050405020304" pitchFamily="18" charset="0"/>
              </a:rPr>
              <a:t> + ⋯ </a:t>
            </a:r>
            <a:r>
              <a:rPr lang="en-US" dirty="0">
                <a:latin typeface="Times New Roman" panose="02020603050405020304" pitchFamily="18" charset="0"/>
              </a:rPr>
              <a:t>+ </a:t>
            </a:r>
            <a:r>
              <a:rPr lang="en-US" i="1" dirty="0" err="1" smtClean="0">
                <a:latin typeface="Times New Roman" panose="02020603050405020304" pitchFamily="18" charset="0"/>
              </a:rPr>
              <a:t>nd</a:t>
            </a:r>
            <a:r>
              <a:rPr lang="en-US" dirty="0" smtClean="0">
                <a:latin typeface="Times New Roman" panose="02020603050405020304" pitchFamily="18" charset="0"/>
              </a:rPr>
              <a:t>)</a:t>
            </a:r>
            <a:endParaRPr lang="en-US" i="1" dirty="0" smtClean="0">
              <a:latin typeface="Times New Roman" panose="02020603050405020304" pitchFamily="18" charset="0"/>
            </a:endParaRPr>
          </a:p>
          <a:p>
            <a:pPr lvl="1"/>
            <a:r>
              <a:rPr lang="en-US" dirty="0" smtClean="0">
                <a:latin typeface="Times New Roman" panose="02020603050405020304" pitchFamily="18" charset="0"/>
              </a:rPr>
              <a:t>Now, we can factor out a </a:t>
            </a:r>
            <a:r>
              <a:rPr lang="en-US" i="1" dirty="0" smtClean="0">
                <a:latin typeface="Times New Roman" panose="02020603050405020304" pitchFamily="18" charset="0"/>
              </a:rPr>
              <a:t>d</a:t>
            </a:r>
            <a:r>
              <a:rPr lang="en-US" dirty="0" smtClean="0">
                <a:latin typeface="Times New Roman" panose="02020603050405020304" pitchFamily="18" charset="0"/>
              </a:rPr>
              <a:t>:</a:t>
            </a:r>
            <a:endParaRPr lang="en-US" dirty="0">
              <a:latin typeface="Times New Roman" panose="02020603050405020304" pitchFamily="18" charset="0"/>
            </a:endParaRPr>
          </a:p>
          <a:p>
            <a:pPr marL="0" indent="0" algn="ctr">
              <a:buNone/>
            </a:pPr>
            <a:r>
              <a:rPr lang="en-US" dirty="0" smtClean="0">
                <a:latin typeface="Times New Roman" panose="02020603050405020304" pitchFamily="18" charset="0"/>
              </a:rPr>
              <a:t>= </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+ 1</a:t>
            </a:r>
            <a:r>
              <a:rPr lang="en-US" dirty="0" smtClean="0">
                <a:latin typeface="Times New Roman" panose="02020603050405020304" pitchFamily="18" charset="0"/>
              </a:rPr>
              <a:t>) </a:t>
            </a:r>
            <a:r>
              <a:rPr lang="en-US" i="1" dirty="0" smtClean="0">
                <a:latin typeface="Times New Roman" panose="02020603050405020304" pitchFamily="18" charset="0"/>
              </a:rPr>
              <a:t>a</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d </a:t>
            </a:r>
            <a:r>
              <a:rPr lang="en-US" dirty="0" smtClean="0">
                <a:latin typeface="Times New Roman" panose="02020603050405020304" pitchFamily="18" charset="0"/>
              </a:rPr>
              <a:t>(0 </a:t>
            </a:r>
            <a:r>
              <a:rPr lang="en-US" dirty="0">
                <a:latin typeface="Times New Roman" panose="02020603050405020304" pitchFamily="18" charset="0"/>
              </a:rPr>
              <a:t>+ </a:t>
            </a:r>
            <a:r>
              <a:rPr lang="en-US" dirty="0" smtClean="0">
                <a:latin typeface="Times New Roman" panose="02020603050405020304" pitchFamily="18" charset="0"/>
              </a:rPr>
              <a:t>1 </a:t>
            </a:r>
            <a:r>
              <a:rPr lang="en-US" dirty="0">
                <a:latin typeface="Times New Roman" panose="02020603050405020304" pitchFamily="18" charset="0"/>
              </a:rPr>
              <a:t>+ </a:t>
            </a:r>
            <a:r>
              <a:rPr lang="en-US" dirty="0" smtClean="0">
                <a:latin typeface="Times New Roman" panose="02020603050405020304" pitchFamily="18" charset="0"/>
              </a:rPr>
              <a:t>2 </a:t>
            </a:r>
            <a:r>
              <a:rPr lang="en-US" dirty="0">
                <a:latin typeface="Times New Roman" panose="02020603050405020304" pitchFamily="18" charset="0"/>
              </a:rPr>
              <a:t>+ </a:t>
            </a:r>
            <a:r>
              <a:rPr lang="en-US" dirty="0" smtClean="0">
                <a:latin typeface="Times New Roman" panose="02020603050405020304" pitchFamily="18" charset="0"/>
              </a:rPr>
              <a:t>3 </a:t>
            </a:r>
            <a:r>
              <a:rPr lang="en-US" dirty="0">
                <a:latin typeface="Times New Roman" panose="02020603050405020304" pitchFamily="18" charset="0"/>
              </a:rPr>
              <a:t>+ ⋯ + </a:t>
            </a:r>
            <a:r>
              <a:rPr lang="en-US" i="1" dirty="0" smtClean="0">
                <a:latin typeface="Times New Roman" panose="02020603050405020304" pitchFamily="18" charset="0"/>
              </a:rPr>
              <a:t>n</a:t>
            </a:r>
            <a:r>
              <a:rPr lang="en-US" dirty="0" smtClean="0">
                <a:latin typeface="Times New Roman" panose="02020603050405020304" pitchFamily="18" charset="0"/>
              </a:rPr>
              <a:t>)</a:t>
            </a:r>
            <a:endParaRPr lang="en-US" dirty="0">
              <a:latin typeface="Times New Roman" panose="02020603050405020304" pitchFamily="18" charset="0"/>
            </a:endParaRPr>
          </a:p>
          <a:p>
            <a:pPr marL="0" indent="0" algn="ctr">
              <a:buNone/>
            </a:pPr>
            <a:endParaRPr lang="en-US" dirty="0" smtClean="0">
              <a:latin typeface="Times New Roman" panose="02020603050405020304" pitchFamily="18" charset="0"/>
            </a:endParaRPr>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3444365939"/>
              </p:ext>
            </p:extLst>
          </p:nvPr>
        </p:nvGraphicFramePr>
        <p:xfrm>
          <a:off x="2338034" y="4898671"/>
          <a:ext cx="2260600" cy="842963"/>
        </p:xfrm>
        <a:graphic>
          <a:graphicData uri="http://schemas.openxmlformats.org/presentationml/2006/ole">
            <mc:AlternateContent xmlns:mc="http://schemas.openxmlformats.org/markup-compatibility/2006">
              <mc:Choice xmlns:v="urn:schemas-microsoft-com:vml" Requires="v">
                <p:oleObj spid="_x0000_s21511" name="Equation" r:id="rId6" imgW="1054080" imgH="393480" progId="Equation.DSMT4">
                  <p:embed/>
                </p:oleObj>
              </mc:Choice>
              <mc:Fallback>
                <p:oleObj name="Equation" r:id="rId6" imgW="1054080" imgH="393480" progId="Equation.DSMT4">
                  <p:embed/>
                  <p:pic>
                    <p:nvPicPr>
                      <p:cNvPr id="0" name="Object 10"/>
                      <p:cNvPicPr>
                        <a:picLocks noChangeAspect="1" noChangeArrowheads="1"/>
                      </p:cNvPicPr>
                      <p:nvPr/>
                    </p:nvPicPr>
                    <p:blipFill>
                      <a:blip r:embed="rId7"/>
                      <a:srcRect/>
                      <a:stretch>
                        <a:fillRect/>
                      </a:stretch>
                    </p:blipFill>
                    <p:spPr bwMode="auto">
                      <a:xfrm>
                        <a:off x="2338034" y="4898671"/>
                        <a:ext cx="2260600" cy="84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62176923"/>
      </p:ext>
    </p:extLst>
  </p:cSld>
  <p:clrMapOvr>
    <a:masterClrMapping/>
  </p:clrMapOvr>
  <mc:AlternateContent xmlns:mc="http://schemas.openxmlformats.org/markup-compatibility/2006">
    <mc:Choice xmlns:p14="http://schemas.microsoft.com/office/powerpoint/2010/main" Requires="p14">
      <p:transition spd="slow" p14:dur="2000" advTm="112398"/>
    </mc:Choice>
    <mc:Fallback>
      <p:transition spd="slow" advTm="1123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sequences and sums</a:t>
            </a:r>
            <a:endParaRPr lang="en-CA" dirty="0"/>
          </a:p>
        </p:txBody>
      </p:sp>
      <p:sp>
        <p:nvSpPr>
          <p:cNvPr id="3" name="Content Placeholder 2"/>
          <p:cNvSpPr>
            <a:spLocks noGrp="1"/>
          </p:cNvSpPr>
          <p:nvPr>
            <p:ph idx="1"/>
          </p:nvPr>
        </p:nvSpPr>
        <p:spPr/>
        <p:txBody>
          <a:bodyPr/>
          <a:lstStyle/>
          <a:p>
            <a:r>
              <a:rPr lang="en-US" dirty="0" smtClean="0"/>
              <a:t>Question: what is the value of:</a:t>
            </a:r>
            <a:endParaRPr lang="en-US" dirty="0" smtClean="0"/>
          </a:p>
          <a:p>
            <a:pPr marL="0" indent="0" algn="ctr">
              <a:buNone/>
            </a:pPr>
            <a:r>
              <a:rPr lang="en-US" dirty="0" smtClean="0"/>
              <a:t>                                                       </a:t>
            </a:r>
            <a:r>
              <a:rPr lang="en-US" sz="2800" dirty="0" smtClean="0"/>
              <a:t>   </a:t>
            </a:r>
            <a:r>
              <a:rPr lang="en-US" dirty="0" smtClean="0"/>
              <a:t>?</a:t>
            </a:r>
            <a:endParaRPr lang="en-US" i="1" dirty="0" smtClean="0">
              <a:latin typeface="Times New Roman" panose="02020603050405020304" pitchFamily="18" charset="0"/>
            </a:endParaRPr>
          </a:p>
          <a:p>
            <a:pPr marL="0" indent="0" algn="ctr">
              <a:buNone/>
            </a:pPr>
            <a:endParaRPr lang="en-US" i="1" dirty="0" smtClean="0">
              <a:latin typeface="Times New Roman" panose="02020603050405020304" pitchFamily="18" charset="0"/>
            </a:endParaRPr>
          </a:p>
          <a:p>
            <a:pPr lvl="1"/>
            <a:r>
              <a:rPr lang="en-US" dirty="0" smtClean="0">
                <a:latin typeface="Times New Roman" panose="02020603050405020304" pitchFamily="18" charset="0"/>
              </a:rPr>
              <a:t>Fortunately, Gauss, discovered this formula when he was seven:</a:t>
            </a:r>
          </a:p>
          <a:p>
            <a:pPr marL="457200" lvl="1" indent="0">
              <a:buNone/>
            </a:pPr>
            <a:r>
              <a:rPr lang="en-US" dirty="0" smtClean="0">
                <a:latin typeface="Times New Roman" panose="02020603050405020304" pitchFamily="18" charset="0"/>
              </a:rPr>
              <a:t>0 +     1     +      2     +     </a:t>
            </a:r>
            <a:r>
              <a:rPr lang="en-US" dirty="0">
                <a:latin typeface="Times New Roman" panose="02020603050405020304" pitchFamily="18" charset="0"/>
              </a:rPr>
              <a:t>3 </a:t>
            </a:r>
            <a:r>
              <a:rPr lang="en-US" dirty="0" smtClean="0">
                <a:latin typeface="Times New Roman" panose="02020603050405020304" pitchFamily="18" charset="0"/>
              </a:rPr>
              <a:t>      + ⋯ +</a:t>
            </a:r>
            <a:r>
              <a:rPr lang="en-US" dirty="0">
                <a:latin typeface="Times New Roman" panose="02020603050405020304" pitchFamily="18" charset="0"/>
              </a:rPr>
              <a:t> (</a:t>
            </a:r>
            <a:r>
              <a:rPr lang="en-US" i="1" dirty="0">
                <a:latin typeface="Times New Roman" panose="02020603050405020304" pitchFamily="18" charset="0"/>
              </a:rPr>
              <a:t>n</a:t>
            </a:r>
            <a:r>
              <a:rPr lang="en-US" dirty="0">
                <a:latin typeface="Times New Roman" panose="02020603050405020304" pitchFamily="18" charset="0"/>
              </a:rPr>
              <a:t> – </a:t>
            </a:r>
            <a:r>
              <a:rPr lang="en-US" dirty="0" smtClean="0">
                <a:latin typeface="Times New Roman" panose="02020603050405020304" pitchFamily="18" charset="0"/>
              </a:rPr>
              <a:t>3) </a:t>
            </a:r>
            <a:r>
              <a:rPr lang="en-US" dirty="0">
                <a:latin typeface="Times New Roman" panose="02020603050405020304" pitchFamily="18" charset="0"/>
              </a:rPr>
              <a:t>+</a:t>
            </a:r>
            <a:r>
              <a:rPr lang="en-US" dirty="0" smtClean="0">
                <a:latin typeface="Times New Roman" panose="02020603050405020304" pitchFamily="18" charset="0"/>
              </a:rPr>
              <a:t> (</a:t>
            </a:r>
            <a:r>
              <a:rPr lang="en-US" i="1" dirty="0">
                <a:latin typeface="Times New Roman" panose="02020603050405020304" pitchFamily="18" charset="0"/>
              </a:rPr>
              <a:t>n</a:t>
            </a:r>
            <a:r>
              <a:rPr lang="en-US" dirty="0">
                <a:latin typeface="Times New Roman" panose="02020603050405020304" pitchFamily="18" charset="0"/>
              </a:rPr>
              <a:t> – </a:t>
            </a:r>
            <a:r>
              <a:rPr lang="en-US" dirty="0" smtClean="0">
                <a:latin typeface="Times New Roman" panose="02020603050405020304" pitchFamily="18" charset="0"/>
              </a:rPr>
              <a:t>2) + (</a:t>
            </a:r>
            <a:r>
              <a:rPr lang="en-US" i="1" dirty="0" smtClean="0">
                <a:latin typeface="Times New Roman" panose="02020603050405020304" pitchFamily="18" charset="0"/>
              </a:rPr>
              <a:t>n</a:t>
            </a:r>
            <a:r>
              <a:rPr lang="en-US" dirty="0" smtClean="0">
                <a:latin typeface="Times New Roman" panose="02020603050405020304" pitchFamily="18" charset="0"/>
              </a:rPr>
              <a:t> – 1) </a:t>
            </a:r>
            <a:r>
              <a:rPr lang="en-US" i="1" dirty="0" smtClean="0">
                <a:latin typeface="Times New Roman" panose="02020603050405020304" pitchFamily="18" charset="0"/>
              </a:rPr>
              <a:t>+</a:t>
            </a:r>
            <a:r>
              <a:rPr lang="en-US" dirty="0" smtClean="0">
                <a:latin typeface="Times New Roman" panose="02020603050405020304" pitchFamily="18" charset="0"/>
              </a:rPr>
              <a:t> </a:t>
            </a:r>
            <a:r>
              <a:rPr lang="en-US" i="1" dirty="0" smtClean="0">
                <a:latin typeface="Times New Roman" panose="02020603050405020304" pitchFamily="18" charset="0"/>
              </a:rPr>
              <a:t>n</a:t>
            </a:r>
          </a:p>
          <a:p>
            <a:pPr marL="457200" lvl="1" indent="0">
              <a:buNone/>
            </a:pPr>
            <a:r>
              <a:rPr lang="en-US" i="1" dirty="0">
                <a:latin typeface="Times New Roman" panose="02020603050405020304" pitchFamily="18" charset="0"/>
              </a:rPr>
              <a:t>n</a:t>
            </a:r>
            <a:r>
              <a:rPr lang="en-US" dirty="0" smtClean="0">
                <a:latin typeface="Times New Roman" panose="02020603050405020304" pitchFamily="18" charset="0"/>
              </a:rPr>
              <a:t> + </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1)</a:t>
            </a:r>
            <a:r>
              <a:rPr lang="en-US" dirty="0" smtClean="0">
                <a:latin typeface="Times New Roman" panose="02020603050405020304" pitchFamily="18" charset="0"/>
              </a:rPr>
              <a:t> + </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2) </a:t>
            </a:r>
            <a:r>
              <a:rPr lang="en-US" dirty="0" smtClean="0">
                <a:latin typeface="Times New Roman" panose="02020603050405020304" pitchFamily="18" charset="0"/>
              </a:rPr>
              <a:t>+ </a:t>
            </a:r>
            <a:r>
              <a:rPr lang="en-US" dirty="0">
                <a:latin typeface="Times New Roman" panose="02020603050405020304" pitchFamily="18" charset="0"/>
              </a:rPr>
              <a:t>(</a:t>
            </a:r>
            <a:r>
              <a:rPr lang="en-US" i="1" dirty="0">
                <a:latin typeface="Times New Roman" panose="02020603050405020304" pitchFamily="18" charset="0"/>
              </a:rPr>
              <a:t>n</a:t>
            </a:r>
            <a:r>
              <a:rPr lang="en-US" dirty="0">
                <a:latin typeface="Times New Roman" panose="02020603050405020304" pitchFamily="18" charset="0"/>
              </a:rPr>
              <a:t> – </a:t>
            </a:r>
            <a:r>
              <a:rPr lang="en-US" dirty="0" smtClean="0">
                <a:latin typeface="Times New Roman" panose="02020603050405020304" pitchFamily="18" charset="0"/>
              </a:rPr>
              <a:t>3)  </a:t>
            </a:r>
            <a:r>
              <a:rPr lang="en-US" dirty="0">
                <a:latin typeface="Times New Roman" panose="02020603050405020304" pitchFamily="18" charset="0"/>
              </a:rPr>
              <a:t>+ ⋯ </a:t>
            </a:r>
            <a:r>
              <a:rPr lang="en-US" dirty="0" smtClean="0">
                <a:latin typeface="Times New Roman" panose="02020603050405020304" pitchFamily="18" charset="0"/>
              </a:rPr>
              <a:t>+      3     +     2      +     1     </a:t>
            </a:r>
            <a:r>
              <a:rPr lang="en-US" i="1" dirty="0" smtClean="0">
                <a:latin typeface="Times New Roman" panose="02020603050405020304" pitchFamily="18" charset="0"/>
              </a:rPr>
              <a:t>+</a:t>
            </a:r>
            <a:r>
              <a:rPr lang="en-US" dirty="0" smtClean="0">
                <a:latin typeface="Times New Roman" panose="02020603050405020304" pitchFamily="18" charset="0"/>
              </a:rPr>
              <a:t> 0</a:t>
            </a:r>
            <a:endParaRPr lang="en-US" dirty="0">
              <a:latin typeface="Times New Roman" panose="02020603050405020304" pitchFamily="18" charset="0"/>
            </a:endParaRPr>
          </a:p>
          <a:p>
            <a:pPr marL="457200" lvl="1" indent="0">
              <a:buNone/>
            </a:pPr>
            <a:r>
              <a:rPr lang="en-US" i="1" dirty="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n</a:t>
            </a:r>
            <a:r>
              <a:rPr lang="en-US" dirty="0" smtClean="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    + </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n</a:t>
            </a:r>
            <a:r>
              <a:rPr lang="en-US" dirty="0" smtClean="0">
                <a:latin typeface="Times New Roman" panose="02020603050405020304" pitchFamily="18" charset="0"/>
              </a:rPr>
              <a:t>      + </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a:latin typeface="Times New Roman" panose="02020603050405020304" pitchFamily="18" charset="0"/>
              </a:rPr>
              <a:t>n</a:t>
            </a:r>
            <a:r>
              <a:rPr lang="en-US" dirty="0" smtClean="0">
                <a:latin typeface="Times New Roman" panose="02020603050405020304" pitchFamily="18" charset="0"/>
              </a:rPr>
              <a:t>    </a:t>
            </a:r>
            <a:r>
              <a:rPr lang="en-US" i="1" dirty="0">
                <a:latin typeface="Times New Roman" panose="02020603050405020304" pitchFamily="18" charset="0"/>
              </a:rPr>
              <a:t>+</a:t>
            </a:r>
            <a:r>
              <a:rPr lang="en-US" dirty="0">
                <a:latin typeface="Times New Roman" panose="02020603050405020304" pitchFamily="18" charset="0"/>
              </a:rPr>
              <a:t> </a:t>
            </a:r>
            <a:r>
              <a:rPr lang="en-US" i="1" dirty="0" smtClean="0">
                <a:latin typeface="Times New Roman" panose="02020603050405020304" pitchFamily="18" charset="0"/>
              </a:rPr>
              <a:t>n</a:t>
            </a:r>
          </a:p>
          <a:p>
            <a:pPr marL="457200" lvl="1" indent="0">
              <a:buNone/>
            </a:pP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a:t>
            </a:r>
            <a:r>
              <a:rPr lang="en-US" i="1" dirty="0" smtClean="0">
                <a:latin typeface="Times New Roman" panose="02020603050405020304" pitchFamily="18" charset="0"/>
              </a:rPr>
              <a:t>n</a:t>
            </a:r>
            <a:r>
              <a:rPr lang="en-US" dirty="0" smtClean="0">
                <a:latin typeface="Times New Roman" panose="02020603050405020304" pitchFamily="18" charset="0"/>
              </a:rPr>
              <a:t> + 1)</a:t>
            </a:r>
            <a:endParaRPr lang="en-US" i="1" dirty="0">
              <a:latin typeface="Times New Roman" panose="02020603050405020304" pitchFamily="18" charset="0"/>
            </a:endParaRPr>
          </a:p>
          <a:p>
            <a:pPr lvl="1"/>
            <a:r>
              <a:rPr lang="en-US" dirty="0" smtClean="0"/>
              <a:t>Therefore,  </a:t>
            </a:r>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9</a:t>
            </a:fld>
            <a:endParaRPr lang="en-CA"/>
          </a:p>
        </p:txBody>
      </p:sp>
      <p:cxnSp>
        <p:nvCxnSpPr>
          <p:cNvPr id="6" name="Straight Connector 5"/>
          <p:cNvCxnSpPr/>
          <p:nvPr/>
        </p:nvCxnSpPr>
        <p:spPr>
          <a:xfrm>
            <a:off x="990598" y="4114800"/>
            <a:ext cx="71628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aphicFrame>
        <p:nvGraphicFramePr>
          <p:cNvPr id="8" name="Object 7"/>
          <p:cNvGraphicFramePr>
            <a:graphicFrameLocks noChangeAspect="1"/>
          </p:cNvGraphicFramePr>
          <p:nvPr>
            <p:extLst>
              <p:ext uri="{D42A27DB-BD31-4B8C-83A1-F6EECF244321}">
                <p14:modId xmlns:p14="http://schemas.microsoft.com/office/powerpoint/2010/main" val="246180422"/>
              </p:ext>
            </p:extLst>
          </p:nvPr>
        </p:nvGraphicFramePr>
        <p:xfrm>
          <a:off x="3656012" y="5105400"/>
          <a:ext cx="1906588" cy="898525"/>
        </p:xfrm>
        <a:graphic>
          <a:graphicData uri="http://schemas.openxmlformats.org/presentationml/2006/ole">
            <mc:AlternateContent xmlns:mc="http://schemas.openxmlformats.org/markup-compatibility/2006">
              <mc:Choice xmlns:v="urn:schemas-microsoft-com:vml" Requires="v">
                <p:oleObj spid="_x0000_s6161" name="Equation" r:id="rId6" imgW="888840" imgH="419040" progId="Equation.DSMT4">
                  <p:embed/>
                </p:oleObj>
              </mc:Choice>
              <mc:Fallback>
                <p:oleObj name="Equation" r:id="rId6" imgW="888840" imgH="419040" progId="Equation.DSMT4">
                  <p:embed/>
                  <p:pic>
                    <p:nvPicPr>
                      <p:cNvPr id="0" name="Object 18"/>
                      <p:cNvPicPr>
                        <a:picLocks noChangeAspect="1" noChangeArrowheads="1"/>
                      </p:cNvPicPr>
                      <p:nvPr/>
                    </p:nvPicPr>
                    <p:blipFill>
                      <a:blip r:embed="rId7"/>
                      <a:srcRect/>
                      <a:stretch>
                        <a:fillRect/>
                      </a:stretch>
                    </p:blipFill>
                    <p:spPr bwMode="auto">
                      <a:xfrm>
                        <a:off x="3656012" y="5105400"/>
                        <a:ext cx="1906588"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871149297"/>
              </p:ext>
            </p:extLst>
          </p:nvPr>
        </p:nvGraphicFramePr>
        <p:xfrm>
          <a:off x="2932112" y="1905000"/>
          <a:ext cx="3240088" cy="844550"/>
        </p:xfrm>
        <a:graphic>
          <a:graphicData uri="http://schemas.openxmlformats.org/presentationml/2006/ole">
            <mc:AlternateContent xmlns:mc="http://schemas.openxmlformats.org/markup-compatibility/2006">
              <mc:Choice xmlns:v="urn:schemas-microsoft-com:vml" Requires="v">
                <p:oleObj spid="_x0000_s6162" name="Equation" r:id="rId8" imgW="1511280" imgH="393480" progId="Equation.DSMT4">
                  <p:embed/>
                </p:oleObj>
              </mc:Choice>
              <mc:Fallback>
                <p:oleObj name="Equation" r:id="rId8" imgW="1511280" imgH="393480" progId="Equation.DSMT4">
                  <p:embed/>
                  <p:pic>
                    <p:nvPicPr>
                      <p:cNvPr id="0" name=""/>
                      <p:cNvPicPr>
                        <a:picLocks noChangeAspect="1" noChangeArrowheads="1"/>
                      </p:cNvPicPr>
                      <p:nvPr/>
                    </p:nvPicPr>
                    <p:blipFill>
                      <a:blip r:embed="rId9"/>
                      <a:srcRect/>
                      <a:stretch>
                        <a:fillRect/>
                      </a:stretch>
                    </p:blipFill>
                    <p:spPr bwMode="auto">
                      <a:xfrm>
                        <a:off x="2932112" y="1905000"/>
                        <a:ext cx="3240088"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11"/>
          <p:cNvSpPr/>
          <p:nvPr/>
        </p:nvSpPr>
        <p:spPr>
          <a:xfrm>
            <a:off x="483834" y="3727712"/>
            <a:ext cx="316112" cy="369332"/>
          </a:xfrm>
          <a:prstGeom prst="rect">
            <a:avLst/>
          </a:prstGeom>
        </p:spPr>
        <p:txBody>
          <a:bodyPr wrap="none">
            <a:spAutoFit/>
          </a:bodyPr>
          <a:lstStyle/>
          <a:p>
            <a:r>
              <a:rPr lang="en-US" b="1" i="1" dirty="0" smtClean="0">
                <a:solidFill>
                  <a:schemeClr val="bg1"/>
                </a:solidFill>
                <a:latin typeface="Times New Roman" panose="02020603050405020304" pitchFamily="18" charset="0"/>
              </a:rPr>
              <a:t>+</a:t>
            </a:r>
            <a:endParaRPr lang="en-CA" b="1" dirty="0">
              <a:solidFill>
                <a:schemeClr val="bg1"/>
              </a:solidFill>
            </a:endParaRPr>
          </a:p>
        </p:txBody>
      </p:sp>
      <p:cxnSp>
        <p:nvCxnSpPr>
          <p:cNvPr id="14" name="Straight Arrow Connector 13"/>
          <p:cNvCxnSpPr/>
          <p:nvPr/>
        </p:nvCxnSpPr>
        <p:spPr>
          <a:xfrm>
            <a:off x="1084556" y="3344663"/>
            <a:ext cx="0" cy="63384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770356" y="3370556"/>
            <a:ext cx="0" cy="63384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769834" y="3378693"/>
            <a:ext cx="0" cy="63384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769312" y="3386830"/>
            <a:ext cx="0" cy="63384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374688" y="3379434"/>
            <a:ext cx="0" cy="63384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328302" y="3372038"/>
            <a:ext cx="0" cy="63384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7350712" y="3364642"/>
            <a:ext cx="0" cy="63384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8063146" y="3357246"/>
            <a:ext cx="0" cy="633844"/>
          </a:xfrm>
          <a:prstGeom prst="straightConnector1">
            <a:avLst/>
          </a:prstGeom>
          <a:ln w="28575">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75545381"/>
      </p:ext>
    </p:extLst>
  </p:cSld>
  <p:clrMapOvr>
    <a:masterClrMapping/>
  </p:clrMapOvr>
  <mc:AlternateContent xmlns:mc="http://schemas.openxmlformats.org/markup-compatibility/2006">
    <mc:Choice xmlns:p14="http://schemas.microsoft.com/office/powerpoint/2010/main" Requires="p14">
      <p:transition spd="slow" p14:dur="2000" advTm="196637"/>
    </mc:Choice>
    <mc:Fallback>
      <p:transition spd="slow" advTm="196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8" end="8"/>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1" fill="hold" display="0">
                  <p:stCondLst>
                    <p:cond delay="indefinite"/>
                  </p:stCondLst>
                  <p:endCondLst>
                    <p:cond evt="onStopAudio" delay="0">
                      <p:tgtEl>
                        <p:sldTgt/>
                      </p:tgtEl>
                    </p:cond>
                  </p:endCondLst>
                </p:cTn>
                <p:tgtEl>
                  <p:spTgt spid="15"/>
                </p:tgtEl>
              </p:cMediaNode>
            </p:audio>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sequences and sums</a:t>
            </a:r>
            <a:endParaRPr lang="en-CA" dirty="0"/>
          </a:p>
        </p:txBody>
      </p:sp>
      <p:sp>
        <p:nvSpPr>
          <p:cNvPr id="3" name="Content Placeholder 2"/>
          <p:cNvSpPr>
            <a:spLocks noGrp="1"/>
          </p:cNvSpPr>
          <p:nvPr>
            <p:ph idx="1"/>
          </p:nvPr>
        </p:nvSpPr>
        <p:spPr/>
        <p:txBody>
          <a:bodyPr/>
          <a:lstStyle/>
          <a:p>
            <a:r>
              <a:rPr lang="en-US" dirty="0" smtClean="0"/>
              <a:t>Therefore, the arithmetic sum </a:t>
            </a:r>
            <a:endParaRPr lang="en-US" dirty="0" smtClean="0"/>
          </a:p>
          <a:p>
            <a:pPr marL="0" indent="0" algn="ctr">
              <a:buNone/>
            </a:pPr>
            <a:r>
              <a:rPr lang="en-US" i="1" dirty="0" smtClean="0">
                <a:latin typeface="Times New Roman" panose="02020603050405020304" pitchFamily="18" charset="0"/>
              </a:rPr>
              <a:t>a </a:t>
            </a:r>
            <a:r>
              <a:rPr lang="en-US" i="1" dirty="0">
                <a:latin typeface="Times New Roman" panose="02020603050405020304" pitchFamily="18" charset="0"/>
              </a:rPr>
              <a:t>+</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d</a:t>
            </a:r>
            <a:r>
              <a:rPr lang="en-US" dirty="0">
                <a:latin typeface="Times New Roman" panose="02020603050405020304" pitchFamily="18" charset="0"/>
              </a:rPr>
              <a:t>) </a:t>
            </a:r>
            <a:r>
              <a:rPr lang="en-US" i="1" dirty="0">
                <a:latin typeface="Times New Roman" panose="02020603050405020304" pitchFamily="18" charset="0"/>
              </a:rPr>
              <a:t>+</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+ 2</a:t>
            </a:r>
            <a:r>
              <a:rPr lang="en-US" i="1" dirty="0">
                <a:latin typeface="Times New Roman" panose="02020603050405020304" pitchFamily="18" charset="0"/>
              </a:rPr>
              <a:t>d</a:t>
            </a:r>
            <a:r>
              <a:rPr lang="en-US" dirty="0">
                <a:latin typeface="Times New Roman" panose="02020603050405020304" pitchFamily="18" charset="0"/>
              </a:rPr>
              <a:t>) </a:t>
            </a:r>
            <a:r>
              <a:rPr lang="en-US" i="1" dirty="0">
                <a:latin typeface="Times New Roman" panose="02020603050405020304" pitchFamily="18" charset="0"/>
              </a:rPr>
              <a:t>+</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+ 3</a:t>
            </a:r>
            <a:r>
              <a:rPr lang="en-US" i="1" dirty="0">
                <a:latin typeface="Times New Roman" panose="02020603050405020304" pitchFamily="18" charset="0"/>
              </a:rPr>
              <a:t>d</a:t>
            </a:r>
            <a:r>
              <a:rPr lang="en-US" dirty="0">
                <a:latin typeface="Times New Roman" panose="02020603050405020304" pitchFamily="18" charset="0"/>
              </a:rPr>
              <a:t> ) </a:t>
            </a:r>
            <a:r>
              <a:rPr lang="en-US" i="1" dirty="0">
                <a:latin typeface="Times New Roman" panose="02020603050405020304" pitchFamily="18" charset="0"/>
              </a:rPr>
              <a:t>+ </a:t>
            </a:r>
            <a:r>
              <a:rPr lang="en-US" dirty="0">
                <a:latin typeface="Times New Roman" panose="02020603050405020304" pitchFamily="18" charset="0"/>
              </a:rPr>
              <a:t>⋯ + (</a:t>
            </a:r>
            <a:r>
              <a:rPr lang="en-US" i="1" dirty="0">
                <a:latin typeface="Times New Roman" panose="02020603050405020304" pitchFamily="18" charset="0"/>
              </a:rPr>
              <a:t>a</a:t>
            </a:r>
            <a:r>
              <a:rPr lang="en-US" dirty="0">
                <a:latin typeface="Times New Roman" panose="02020603050405020304" pitchFamily="18" charset="0"/>
              </a:rPr>
              <a:t> + </a:t>
            </a:r>
            <a:r>
              <a:rPr lang="en-US" i="1" dirty="0" err="1">
                <a:latin typeface="Times New Roman" panose="02020603050405020304" pitchFamily="18" charset="0"/>
              </a:rPr>
              <a:t>nd</a:t>
            </a:r>
            <a:r>
              <a:rPr lang="en-US" dirty="0" smtClean="0">
                <a:latin typeface="Times New Roman" panose="02020603050405020304" pitchFamily="18" charset="0"/>
              </a:rPr>
              <a:t>)</a:t>
            </a:r>
          </a:p>
          <a:p>
            <a:pPr marL="0" indent="0">
              <a:buNone/>
            </a:pPr>
            <a:r>
              <a:rPr lang="en-US" dirty="0" smtClean="0">
                <a:latin typeface="Times New Roman" panose="02020603050405020304" pitchFamily="18" charset="0"/>
              </a:rPr>
              <a:t>      equals</a:t>
            </a:r>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2" name="Object 11"/>
          <p:cNvGraphicFramePr>
            <a:graphicFrameLocks noChangeAspect="1"/>
          </p:cNvGraphicFramePr>
          <p:nvPr>
            <p:extLst>
              <p:ext uri="{D42A27DB-BD31-4B8C-83A1-F6EECF244321}">
                <p14:modId xmlns:p14="http://schemas.microsoft.com/office/powerpoint/2010/main" val="2703278076"/>
              </p:ext>
            </p:extLst>
          </p:nvPr>
        </p:nvGraphicFramePr>
        <p:xfrm>
          <a:off x="2438400" y="2667000"/>
          <a:ext cx="1312862" cy="768350"/>
        </p:xfrm>
        <a:graphic>
          <a:graphicData uri="http://schemas.openxmlformats.org/presentationml/2006/ole">
            <mc:AlternateContent xmlns:mc="http://schemas.openxmlformats.org/markup-compatibility/2006">
              <mc:Choice xmlns:v="urn:schemas-microsoft-com:vml" Requires="v">
                <p:oleObj spid="_x0000_s7183" name="Equation" r:id="rId6" imgW="672840" imgH="393480" progId="Equation.DSMT4">
                  <p:embed/>
                </p:oleObj>
              </mc:Choice>
              <mc:Fallback>
                <p:oleObj name="Equation" r:id="rId6" imgW="672840" imgH="393480" progId="Equation.DSMT4">
                  <p:embed/>
                  <p:pic>
                    <p:nvPicPr>
                      <p:cNvPr id="0" name=""/>
                      <p:cNvPicPr>
                        <a:picLocks noChangeAspect="1" noChangeArrowheads="1"/>
                      </p:cNvPicPr>
                      <p:nvPr/>
                    </p:nvPicPr>
                    <p:blipFill>
                      <a:blip r:embed="rId7"/>
                      <a:srcRect/>
                      <a:stretch>
                        <a:fillRect/>
                      </a:stretch>
                    </p:blipFill>
                    <p:spPr bwMode="auto">
                      <a:xfrm>
                        <a:off x="2438400" y="2667000"/>
                        <a:ext cx="131286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840095920"/>
              </p:ext>
            </p:extLst>
          </p:nvPr>
        </p:nvGraphicFramePr>
        <p:xfrm>
          <a:off x="3707166" y="2649244"/>
          <a:ext cx="2525712" cy="768350"/>
        </p:xfrm>
        <a:graphic>
          <a:graphicData uri="http://schemas.openxmlformats.org/presentationml/2006/ole">
            <mc:AlternateContent xmlns:mc="http://schemas.openxmlformats.org/markup-compatibility/2006">
              <mc:Choice xmlns:v="urn:schemas-microsoft-com:vml" Requires="v">
                <p:oleObj spid="_x0000_s7184" name="Equation" r:id="rId8" imgW="1295280" imgH="393480" progId="Equation.DSMT4">
                  <p:embed/>
                </p:oleObj>
              </mc:Choice>
              <mc:Fallback>
                <p:oleObj name="Equation" r:id="rId8" imgW="1295280" imgH="393480" progId="Equation.DSMT4">
                  <p:embed/>
                  <p:pic>
                    <p:nvPicPr>
                      <p:cNvPr id="0" name=""/>
                      <p:cNvPicPr>
                        <a:picLocks noChangeAspect="1" noChangeArrowheads="1"/>
                      </p:cNvPicPr>
                      <p:nvPr/>
                    </p:nvPicPr>
                    <p:blipFill>
                      <a:blip r:embed="rId9"/>
                      <a:srcRect/>
                      <a:stretch>
                        <a:fillRect/>
                      </a:stretch>
                    </p:blipFill>
                    <p:spPr bwMode="auto">
                      <a:xfrm>
                        <a:off x="3707166" y="2649244"/>
                        <a:ext cx="25257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859171970"/>
              </p:ext>
            </p:extLst>
          </p:nvPr>
        </p:nvGraphicFramePr>
        <p:xfrm>
          <a:off x="3707166" y="3482328"/>
          <a:ext cx="2055812" cy="793750"/>
        </p:xfrm>
        <a:graphic>
          <a:graphicData uri="http://schemas.openxmlformats.org/presentationml/2006/ole">
            <mc:AlternateContent xmlns:mc="http://schemas.openxmlformats.org/markup-compatibility/2006">
              <mc:Choice xmlns:v="urn:schemas-microsoft-com:vml" Requires="v">
                <p:oleObj spid="_x0000_s7185" name="Equation" r:id="rId10" imgW="1054080" imgH="406080" progId="Equation.DSMT4">
                  <p:embed/>
                </p:oleObj>
              </mc:Choice>
              <mc:Fallback>
                <p:oleObj name="Equation" r:id="rId10" imgW="1054080" imgH="406080" progId="Equation.DSMT4">
                  <p:embed/>
                  <p:pic>
                    <p:nvPicPr>
                      <p:cNvPr id="0" name=""/>
                      <p:cNvPicPr>
                        <a:picLocks noChangeAspect="1" noChangeArrowheads="1"/>
                      </p:cNvPicPr>
                      <p:nvPr/>
                    </p:nvPicPr>
                    <p:blipFill>
                      <a:blip r:embed="rId11"/>
                      <a:srcRect/>
                      <a:stretch>
                        <a:fillRect/>
                      </a:stretch>
                    </p:blipFill>
                    <p:spPr bwMode="auto">
                      <a:xfrm>
                        <a:off x="3707166" y="3482328"/>
                        <a:ext cx="2055812"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29460557"/>
      </p:ext>
    </p:extLst>
  </p:cSld>
  <p:clrMapOvr>
    <a:masterClrMapping/>
  </p:clrMapOvr>
  <mc:AlternateContent xmlns:mc="http://schemas.openxmlformats.org/markup-compatibility/2006">
    <mc:Choice xmlns:p14="http://schemas.microsoft.com/office/powerpoint/2010/main" Requires="p14">
      <p:transition spd="slow" p14:dur="2000" advTm="57748"/>
    </mc:Choice>
    <mc:Fallback>
      <p:transition spd="slow" advTm="57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sums</a:t>
            </a:r>
            <a:endParaRPr lang="en-CA" dirty="0"/>
          </a:p>
        </p:txBody>
      </p:sp>
      <p:sp>
        <p:nvSpPr>
          <p:cNvPr id="3" name="Content Placeholder 2"/>
          <p:cNvSpPr>
            <a:spLocks noGrp="1"/>
          </p:cNvSpPr>
          <p:nvPr>
            <p:ph idx="1"/>
          </p:nvPr>
        </p:nvSpPr>
        <p:spPr/>
        <p:txBody>
          <a:bodyPr/>
          <a:lstStyle/>
          <a:p>
            <a:r>
              <a:rPr lang="en-US" dirty="0" smtClean="0"/>
              <a:t>We can also deduce some properties of sums:</a:t>
            </a:r>
          </a:p>
          <a:p>
            <a:endParaRPr lang="en-US" dirty="0"/>
          </a:p>
          <a:p>
            <a:endParaRPr lang="en-US" dirty="0" smtClean="0"/>
          </a:p>
          <a:p>
            <a:endParaRPr lang="en-US" dirty="0"/>
          </a:p>
          <a:p>
            <a:endParaRPr lang="en-US" dirty="0" smtClean="0"/>
          </a:p>
          <a:p>
            <a:endParaRPr lang="en-US" dirty="0"/>
          </a:p>
          <a:p>
            <a:r>
              <a:rPr lang="en-US" dirty="0" smtClean="0"/>
              <a:t>Thus, </a:t>
            </a:r>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519540107"/>
              </p:ext>
            </p:extLst>
          </p:nvPr>
        </p:nvGraphicFramePr>
        <p:xfrm>
          <a:off x="1981200" y="2057400"/>
          <a:ext cx="4381500" cy="768350"/>
        </p:xfrm>
        <a:graphic>
          <a:graphicData uri="http://schemas.openxmlformats.org/presentationml/2006/ole">
            <mc:AlternateContent xmlns:mc="http://schemas.openxmlformats.org/markup-compatibility/2006">
              <mc:Choice xmlns:v="urn:schemas-microsoft-com:vml" Requires="v">
                <p:oleObj spid="_x0000_s8219" name="Equation" r:id="rId6" imgW="2247840" imgH="393480" progId="Equation.DSMT4">
                  <p:embed/>
                </p:oleObj>
              </mc:Choice>
              <mc:Fallback>
                <p:oleObj name="Equation" r:id="rId6" imgW="2247840" imgH="393480" progId="Equation.DSMT4">
                  <p:embed/>
                  <p:pic>
                    <p:nvPicPr>
                      <p:cNvPr id="0" name=""/>
                      <p:cNvPicPr>
                        <a:picLocks noChangeAspect="1" noChangeArrowheads="1"/>
                      </p:cNvPicPr>
                      <p:nvPr/>
                    </p:nvPicPr>
                    <p:blipFill>
                      <a:blip r:embed="rId7"/>
                      <a:srcRect/>
                      <a:stretch>
                        <a:fillRect/>
                      </a:stretch>
                    </p:blipFill>
                    <p:spPr bwMode="auto">
                      <a:xfrm>
                        <a:off x="1981200" y="2057400"/>
                        <a:ext cx="43815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827950361"/>
              </p:ext>
            </p:extLst>
          </p:nvPr>
        </p:nvGraphicFramePr>
        <p:xfrm>
          <a:off x="2749695" y="2667000"/>
          <a:ext cx="3367087" cy="446087"/>
        </p:xfrm>
        <a:graphic>
          <a:graphicData uri="http://schemas.openxmlformats.org/presentationml/2006/ole">
            <mc:AlternateContent xmlns:mc="http://schemas.openxmlformats.org/markup-compatibility/2006">
              <mc:Choice xmlns:v="urn:schemas-microsoft-com:vml" Requires="v">
                <p:oleObj spid="_x0000_s8220" name="Equation" r:id="rId8" imgW="1726920" imgH="228600" progId="Equation.DSMT4">
                  <p:embed/>
                </p:oleObj>
              </mc:Choice>
              <mc:Fallback>
                <p:oleObj name="Equation" r:id="rId8" imgW="1726920" imgH="228600" progId="Equation.DSMT4">
                  <p:embed/>
                  <p:pic>
                    <p:nvPicPr>
                      <p:cNvPr id="0" name=""/>
                      <p:cNvPicPr>
                        <a:picLocks noChangeAspect="1" noChangeArrowheads="1"/>
                      </p:cNvPicPr>
                      <p:nvPr/>
                    </p:nvPicPr>
                    <p:blipFill>
                      <a:blip r:embed="rId9"/>
                      <a:srcRect/>
                      <a:stretch>
                        <a:fillRect/>
                      </a:stretch>
                    </p:blipFill>
                    <p:spPr bwMode="auto">
                      <a:xfrm>
                        <a:off x="2749695" y="2667000"/>
                        <a:ext cx="3367087"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325974498"/>
              </p:ext>
            </p:extLst>
          </p:nvPr>
        </p:nvGraphicFramePr>
        <p:xfrm>
          <a:off x="2804391" y="3061854"/>
          <a:ext cx="1016000" cy="768350"/>
        </p:xfrm>
        <a:graphic>
          <a:graphicData uri="http://schemas.openxmlformats.org/presentationml/2006/ole">
            <mc:AlternateContent xmlns:mc="http://schemas.openxmlformats.org/markup-compatibility/2006">
              <mc:Choice xmlns:v="urn:schemas-microsoft-com:vml" Requires="v">
                <p:oleObj spid="_x0000_s8221" name="Equation" r:id="rId10" imgW="520560" imgH="393480" progId="Equation.DSMT4">
                  <p:embed/>
                </p:oleObj>
              </mc:Choice>
              <mc:Fallback>
                <p:oleObj name="Equation" r:id="rId10" imgW="520560" imgH="393480" progId="Equation.DSMT4">
                  <p:embed/>
                  <p:pic>
                    <p:nvPicPr>
                      <p:cNvPr id="0" name=""/>
                      <p:cNvPicPr>
                        <a:picLocks noChangeAspect="1" noChangeArrowheads="1"/>
                      </p:cNvPicPr>
                      <p:nvPr/>
                    </p:nvPicPr>
                    <p:blipFill>
                      <a:blip r:embed="rId11"/>
                      <a:srcRect/>
                      <a:stretch>
                        <a:fillRect/>
                      </a:stretch>
                    </p:blipFill>
                    <p:spPr bwMode="auto">
                      <a:xfrm>
                        <a:off x="2804391" y="3061854"/>
                        <a:ext cx="10160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546223925"/>
              </p:ext>
            </p:extLst>
          </p:nvPr>
        </p:nvGraphicFramePr>
        <p:xfrm>
          <a:off x="1666009" y="3851564"/>
          <a:ext cx="1781175" cy="768350"/>
        </p:xfrm>
        <a:graphic>
          <a:graphicData uri="http://schemas.openxmlformats.org/presentationml/2006/ole">
            <mc:AlternateContent xmlns:mc="http://schemas.openxmlformats.org/markup-compatibility/2006">
              <mc:Choice xmlns:v="urn:schemas-microsoft-com:vml" Requires="v">
                <p:oleObj spid="_x0000_s8222" name="Equation" r:id="rId12" imgW="914400" imgH="393480" progId="Equation.DSMT4">
                  <p:embed/>
                </p:oleObj>
              </mc:Choice>
              <mc:Fallback>
                <p:oleObj name="Equation" r:id="rId12" imgW="914400" imgH="393480" progId="Equation.DSMT4">
                  <p:embed/>
                  <p:pic>
                    <p:nvPicPr>
                      <p:cNvPr id="0" name=""/>
                      <p:cNvPicPr>
                        <a:picLocks noChangeAspect="1" noChangeArrowheads="1"/>
                      </p:cNvPicPr>
                      <p:nvPr/>
                    </p:nvPicPr>
                    <p:blipFill>
                      <a:blip r:embed="rId13"/>
                      <a:srcRect/>
                      <a:stretch>
                        <a:fillRect/>
                      </a:stretch>
                    </p:blipFill>
                    <p:spPr bwMode="auto">
                      <a:xfrm>
                        <a:off x="1666009" y="3851564"/>
                        <a:ext cx="17811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0011650"/>
      </p:ext>
    </p:extLst>
  </p:cSld>
  <p:clrMapOvr>
    <a:masterClrMapping/>
  </p:clrMapOvr>
  <mc:AlternateContent xmlns:mc="http://schemas.openxmlformats.org/markup-compatibility/2006">
    <mc:Choice xmlns:p14="http://schemas.microsoft.com/office/powerpoint/2010/main" Requires="p14">
      <p:transition spd="slow" p14:dur="2000" advTm="71125"/>
    </mc:Choice>
    <mc:Fallback>
      <p:transition spd="slow" advTm="71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sums</a:t>
            </a:r>
            <a:endParaRPr lang="en-CA" dirty="0"/>
          </a:p>
        </p:txBody>
      </p:sp>
      <p:sp>
        <p:nvSpPr>
          <p:cNvPr id="3" name="Content Placeholder 2"/>
          <p:cNvSpPr>
            <a:spLocks noGrp="1"/>
          </p:cNvSpPr>
          <p:nvPr>
            <p:ph idx="1"/>
          </p:nvPr>
        </p:nvSpPr>
        <p:spPr/>
        <p:txBody>
          <a:bodyPr/>
          <a:lstStyle/>
          <a:p>
            <a:r>
              <a:rPr lang="en-US" dirty="0" smtClean="0"/>
              <a:t>Also, </a:t>
            </a:r>
          </a:p>
          <a:p>
            <a:endParaRPr lang="en-US" dirty="0"/>
          </a:p>
          <a:p>
            <a:endParaRPr lang="en-US" dirty="0" smtClean="0"/>
          </a:p>
          <a:p>
            <a:endParaRPr lang="en-US" dirty="0"/>
          </a:p>
          <a:p>
            <a:endParaRPr lang="en-US" dirty="0" smtClean="0"/>
          </a:p>
          <a:p>
            <a:endParaRPr lang="en-US" dirty="0"/>
          </a:p>
          <a:p>
            <a:r>
              <a:rPr lang="en-US" dirty="0" smtClean="0"/>
              <a:t>Of course, </a:t>
            </a:r>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52402054"/>
              </p:ext>
            </p:extLst>
          </p:nvPr>
        </p:nvGraphicFramePr>
        <p:xfrm>
          <a:off x="2822575" y="2057400"/>
          <a:ext cx="2697163" cy="768350"/>
        </p:xfrm>
        <a:graphic>
          <a:graphicData uri="http://schemas.openxmlformats.org/presentationml/2006/ole">
            <mc:AlternateContent xmlns:mc="http://schemas.openxmlformats.org/markup-compatibility/2006">
              <mc:Choice xmlns:v="urn:schemas-microsoft-com:vml" Requires="v">
                <p:oleObj spid="_x0000_s9233" name="Equation" r:id="rId6" imgW="1384200" imgH="393480" progId="Equation.DSMT4">
                  <p:embed/>
                </p:oleObj>
              </mc:Choice>
              <mc:Fallback>
                <p:oleObj name="Equation" r:id="rId6" imgW="1384200" imgH="393480" progId="Equation.DSMT4">
                  <p:embed/>
                  <p:pic>
                    <p:nvPicPr>
                      <p:cNvPr id="0" name=""/>
                      <p:cNvPicPr>
                        <a:picLocks noChangeAspect="1" noChangeArrowheads="1"/>
                      </p:cNvPicPr>
                      <p:nvPr/>
                    </p:nvPicPr>
                    <p:blipFill>
                      <a:blip r:embed="rId7"/>
                      <a:srcRect/>
                      <a:stretch>
                        <a:fillRect/>
                      </a:stretch>
                    </p:blipFill>
                    <p:spPr bwMode="auto">
                      <a:xfrm>
                        <a:off x="2822575" y="2057400"/>
                        <a:ext cx="26971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716136393"/>
              </p:ext>
            </p:extLst>
          </p:nvPr>
        </p:nvGraphicFramePr>
        <p:xfrm>
          <a:off x="3352800" y="2743200"/>
          <a:ext cx="990600" cy="446088"/>
        </p:xfrm>
        <a:graphic>
          <a:graphicData uri="http://schemas.openxmlformats.org/presentationml/2006/ole">
            <mc:AlternateContent xmlns:mc="http://schemas.openxmlformats.org/markup-compatibility/2006">
              <mc:Choice xmlns:v="urn:schemas-microsoft-com:vml" Requires="v">
                <p:oleObj spid="_x0000_s9234" name="Equation" r:id="rId8" imgW="507960" imgH="228600" progId="Equation.DSMT4">
                  <p:embed/>
                </p:oleObj>
              </mc:Choice>
              <mc:Fallback>
                <p:oleObj name="Equation" r:id="rId8" imgW="507960" imgH="228600" progId="Equation.DSMT4">
                  <p:embed/>
                  <p:pic>
                    <p:nvPicPr>
                      <p:cNvPr id="0" name=""/>
                      <p:cNvPicPr>
                        <a:picLocks noChangeAspect="1" noChangeArrowheads="1"/>
                      </p:cNvPicPr>
                      <p:nvPr/>
                    </p:nvPicPr>
                    <p:blipFill>
                      <a:blip r:embed="rId9"/>
                      <a:srcRect/>
                      <a:stretch>
                        <a:fillRect/>
                      </a:stretch>
                    </p:blipFill>
                    <p:spPr bwMode="auto">
                      <a:xfrm>
                        <a:off x="3352800" y="2743200"/>
                        <a:ext cx="9906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594422372"/>
              </p:ext>
            </p:extLst>
          </p:nvPr>
        </p:nvGraphicFramePr>
        <p:xfrm>
          <a:off x="2189018" y="3851564"/>
          <a:ext cx="915988" cy="768350"/>
        </p:xfrm>
        <a:graphic>
          <a:graphicData uri="http://schemas.openxmlformats.org/presentationml/2006/ole">
            <mc:AlternateContent xmlns:mc="http://schemas.openxmlformats.org/markup-compatibility/2006">
              <mc:Choice xmlns:v="urn:schemas-microsoft-com:vml" Requires="v">
                <p:oleObj spid="_x0000_s9235" name="Equation" r:id="rId10" imgW="469800" imgH="393480" progId="Equation.DSMT4">
                  <p:embed/>
                </p:oleObj>
              </mc:Choice>
              <mc:Fallback>
                <p:oleObj name="Equation" r:id="rId10" imgW="469800" imgH="393480" progId="Equation.DSMT4">
                  <p:embed/>
                  <p:pic>
                    <p:nvPicPr>
                      <p:cNvPr id="0" name=""/>
                      <p:cNvPicPr>
                        <a:picLocks noChangeAspect="1" noChangeArrowheads="1"/>
                      </p:cNvPicPr>
                      <p:nvPr/>
                    </p:nvPicPr>
                    <p:blipFill>
                      <a:blip r:embed="rId11"/>
                      <a:srcRect/>
                      <a:stretch>
                        <a:fillRect/>
                      </a:stretch>
                    </p:blipFill>
                    <p:spPr bwMode="auto">
                      <a:xfrm>
                        <a:off x="2189018" y="3851564"/>
                        <a:ext cx="915988"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7172993"/>
      </p:ext>
    </p:extLst>
  </p:cSld>
  <p:clrMapOvr>
    <a:masterClrMapping/>
  </p:clrMapOvr>
  <mc:AlternateContent xmlns:mc="http://schemas.openxmlformats.org/markup-compatibility/2006">
    <mc:Choice xmlns:p14="http://schemas.microsoft.com/office/powerpoint/2010/main" Requires="p14">
      <p:transition spd="slow" p14:dur="2000" advTm="42058"/>
    </mc:Choice>
    <mc:Fallback>
      <p:transition spd="slow" advTm="42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sums</a:t>
            </a:r>
            <a:endParaRPr lang="en-CA" dirty="0"/>
          </a:p>
        </p:txBody>
      </p:sp>
      <p:sp>
        <p:nvSpPr>
          <p:cNvPr id="3" name="Content Placeholder 2"/>
          <p:cNvSpPr>
            <a:spLocks noGrp="1"/>
          </p:cNvSpPr>
          <p:nvPr>
            <p:ph idx="1"/>
          </p:nvPr>
        </p:nvSpPr>
        <p:spPr/>
        <p:txBody>
          <a:bodyPr/>
          <a:lstStyle/>
          <a:p>
            <a:r>
              <a:rPr lang="en-US" dirty="0" smtClean="0"/>
              <a:t>Similarly,</a:t>
            </a:r>
          </a:p>
          <a:p>
            <a:endParaRPr lang="en-US" dirty="0"/>
          </a:p>
          <a:p>
            <a:endParaRPr lang="en-US" dirty="0" smtClean="0"/>
          </a:p>
          <a:p>
            <a:endParaRPr lang="en-US" dirty="0"/>
          </a:p>
          <a:p>
            <a:endParaRPr lang="en-US" dirty="0" smtClean="0"/>
          </a:p>
          <a:p>
            <a:endParaRPr lang="en-US" dirty="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801966613"/>
              </p:ext>
            </p:extLst>
          </p:nvPr>
        </p:nvGraphicFramePr>
        <p:xfrm>
          <a:off x="965200" y="2133600"/>
          <a:ext cx="7721600" cy="768350"/>
        </p:xfrm>
        <a:graphic>
          <a:graphicData uri="http://schemas.openxmlformats.org/presentationml/2006/ole">
            <mc:AlternateContent xmlns:mc="http://schemas.openxmlformats.org/markup-compatibility/2006">
              <mc:Choice xmlns:v="urn:schemas-microsoft-com:vml" Requires="v">
                <p:oleObj spid="_x0000_s10263" name="Equation" r:id="rId6" imgW="3962160" imgH="393480" progId="Equation.DSMT4">
                  <p:embed/>
                </p:oleObj>
              </mc:Choice>
              <mc:Fallback>
                <p:oleObj name="Equation" r:id="rId6" imgW="3962160" imgH="393480" progId="Equation.DSMT4">
                  <p:embed/>
                  <p:pic>
                    <p:nvPicPr>
                      <p:cNvPr id="0" name=""/>
                      <p:cNvPicPr>
                        <a:picLocks noChangeAspect="1" noChangeArrowheads="1"/>
                      </p:cNvPicPr>
                      <p:nvPr/>
                    </p:nvPicPr>
                    <p:blipFill>
                      <a:blip r:embed="rId7"/>
                      <a:srcRect/>
                      <a:stretch>
                        <a:fillRect/>
                      </a:stretch>
                    </p:blipFill>
                    <p:spPr bwMode="auto">
                      <a:xfrm>
                        <a:off x="965200" y="2133600"/>
                        <a:ext cx="77216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119955171"/>
              </p:ext>
            </p:extLst>
          </p:nvPr>
        </p:nvGraphicFramePr>
        <p:xfrm>
          <a:off x="2286000" y="2819400"/>
          <a:ext cx="6261100" cy="446087"/>
        </p:xfrm>
        <a:graphic>
          <a:graphicData uri="http://schemas.openxmlformats.org/presentationml/2006/ole">
            <mc:AlternateContent xmlns:mc="http://schemas.openxmlformats.org/markup-compatibility/2006">
              <mc:Choice xmlns:v="urn:schemas-microsoft-com:vml" Requires="v">
                <p:oleObj spid="_x0000_s10264" name="Equation" r:id="rId8" imgW="3213000" imgH="228600" progId="Equation.DSMT4">
                  <p:embed/>
                </p:oleObj>
              </mc:Choice>
              <mc:Fallback>
                <p:oleObj name="Equation" r:id="rId8" imgW="3213000" imgH="228600" progId="Equation.DSMT4">
                  <p:embed/>
                  <p:pic>
                    <p:nvPicPr>
                      <p:cNvPr id="0" name=""/>
                      <p:cNvPicPr>
                        <a:picLocks noChangeAspect="1" noChangeArrowheads="1"/>
                      </p:cNvPicPr>
                      <p:nvPr/>
                    </p:nvPicPr>
                    <p:blipFill>
                      <a:blip r:embed="rId9"/>
                      <a:srcRect/>
                      <a:stretch>
                        <a:fillRect/>
                      </a:stretch>
                    </p:blipFill>
                    <p:spPr bwMode="auto">
                      <a:xfrm>
                        <a:off x="2286000" y="2819400"/>
                        <a:ext cx="62611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199481952"/>
              </p:ext>
            </p:extLst>
          </p:nvPr>
        </p:nvGraphicFramePr>
        <p:xfrm>
          <a:off x="2286000" y="3352800"/>
          <a:ext cx="2227263" cy="817562"/>
        </p:xfrm>
        <a:graphic>
          <a:graphicData uri="http://schemas.openxmlformats.org/presentationml/2006/ole">
            <mc:AlternateContent xmlns:mc="http://schemas.openxmlformats.org/markup-compatibility/2006">
              <mc:Choice xmlns:v="urn:schemas-microsoft-com:vml" Requires="v">
                <p:oleObj spid="_x0000_s10265" name="Equation" r:id="rId10" imgW="1143000" imgH="419040" progId="Equation.DSMT4">
                  <p:embed/>
                </p:oleObj>
              </mc:Choice>
              <mc:Fallback>
                <p:oleObj name="Equation" r:id="rId10" imgW="1143000" imgH="419040" progId="Equation.DSMT4">
                  <p:embed/>
                  <p:pic>
                    <p:nvPicPr>
                      <p:cNvPr id="0" name=""/>
                      <p:cNvPicPr>
                        <a:picLocks noChangeAspect="1" noChangeArrowheads="1"/>
                      </p:cNvPicPr>
                      <p:nvPr/>
                    </p:nvPicPr>
                    <p:blipFill>
                      <a:blip r:embed="rId11"/>
                      <a:srcRect/>
                      <a:stretch>
                        <a:fillRect/>
                      </a:stretch>
                    </p:blipFill>
                    <p:spPr bwMode="auto">
                      <a:xfrm>
                        <a:off x="2286000" y="3352800"/>
                        <a:ext cx="2227263"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48889735"/>
      </p:ext>
    </p:extLst>
  </p:cSld>
  <p:clrMapOvr>
    <a:masterClrMapping/>
  </p:clrMapOvr>
  <mc:AlternateContent xmlns:mc="http://schemas.openxmlformats.org/markup-compatibility/2006">
    <mc:Choice xmlns:p14="http://schemas.microsoft.com/office/powerpoint/2010/main" Requires="p14">
      <p:transition spd="slow" p14:dur="2000" advTm="90839"/>
    </mc:Choice>
    <mc:Fallback>
      <p:transition spd="slow" advTm="90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sums</a:t>
            </a:r>
            <a:endParaRPr lang="en-CA" dirty="0"/>
          </a:p>
        </p:txBody>
      </p:sp>
      <p:sp>
        <p:nvSpPr>
          <p:cNvPr id="3" name="Content Placeholder 2"/>
          <p:cNvSpPr>
            <a:spLocks noGrp="1"/>
          </p:cNvSpPr>
          <p:nvPr>
            <p:ph idx="1"/>
          </p:nvPr>
        </p:nvSpPr>
        <p:spPr/>
        <p:txBody>
          <a:bodyPr/>
          <a:lstStyle/>
          <a:p>
            <a:r>
              <a:rPr lang="en-US" dirty="0" smtClean="0"/>
              <a:t>Can we use these rules to find that</a:t>
            </a:r>
          </a:p>
          <a:p>
            <a:endParaRPr lang="en-US" dirty="0"/>
          </a:p>
          <a:p>
            <a:pPr marL="0" indent="0">
              <a:buNone/>
            </a:pPr>
            <a:r>
              <a:rPr lang="en-US" dirty="0" smtClean="0"/>
              <a:t>							?</a:t>
            </a:r>
          </a:p>
          <a:p>
            <a:pPr lvl="1"/>
            <a:endParaRPr lang="en-US" dirty="0" smtClean="0"/>
          </a:p>
          <a:p>
            <a:r>
              <a:rPr lang="en-US" dirty="0" smtClean="0"/>
              <a:t>Well,</a:t>
            </a:r>
            <a:endParaRPr lang="en-US" dirty="0"/>
          </a:p>
          <a:p>
            <a:endParaRPr lang="en-US" dirty="0" smtClean="0"/>
          </a:p>
          <a:p>
            <a:endParaRPr lang="en-US" dirty="0"/>
          </a:p>
          <a:p>
            <a:endParaRPr lang="en-US" dirty="0" smtClean="0"/>
          </a:p>
          <a:p>
            <a:endParaRPr lang="en-US" dirty="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719808807"/>
              </p:ext>
            </p:extLst>
          </p:nvPr>
        </p:nvGraphicFramePr>
        <p:xfrm>
          <a:off x="3071813" y="2209800"/>
          <a:ext cx="3786187" cy="817562"/>
        </p:xfrm>
        <a:graphic>
          <a:graphicData uri="http://schemas.openxmlformats.org/presentationml/2006/ole">
            <mc:AlternateContent xmlns:mc="http://schemas.openxmlformats.org/markup-compatibility/2006">
              <mc:Choice xmlns:v="urn:schemas-microsoft-com:vml" Requires="v">
                <p:oleObj spid="_x0000_s11291" name="Equation" r:id="rId6" imgW="1942920" imgH="419040" progId="Equation.DSMT4">
                  <p:embed/>
                </p:oleObj>
              </mc:Choice>
              <mc:Fallback>
                <p:oleObj name="Equation" r:id="rId6" imgW="1942920" imgH="419040" progId="Equation.DSMT4">
                  <p:embed/>
                  <p:pic>
                    <p:nvPicPr>
                      <p:cNvPr id="0" name=""/>
                      <p:cNvPicPr>
                        <a:picLocks noChangeAspect="1" noChangeArrowheads="1"/>
                      </p:cNvPicPr>
                      <p:nvPr/>
                    </p:nvPicPr>
                    <p:blipFill>
                      <a:blip r:embed="rId7"/>
                      <a:srcRect/>
                      <a:stretch>
                        <a:fillRect/>
                      </a:stretch>
                    </p:blipFill>
                    <p:spPr bwMode="auto">
                      <a:xfrm>
                        <a:off x="3071813" y="2209800"/>
                        <a:ext cx="378618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503005639"/>
              </p:ext>
            </p:extLst>
          </p:nvPr>
        </p:nvGraphicFramePr>
        <p:xfrm>
          <a:off x="2743200" y="3276600"/>
          <a:ext cx="3438525" cy="817563"/>
        </p:xfrm>
        <a:graphic>
          <a:graphicData uri="http://schemas.openxmlformats.org/presentationml/2006/ole">
            <mc:AlternateContent xmlns:mc="http://schemas.openxmlformats.org/markup-compatibility/2006">
              <mc:Choice xmlns:v="urn:schemas-microsoft-com:vml" Requires="v">
                <p:oleObj spid="_x0000_s11292" name="Equation" r:id="rId8" imgW="1765080" imgH="419040" progId="Equation.DSMT4">
                  <p:embed/>
                </p:oleObj>
              </mc:Choice>
              <mc:Fallback>
                <p:oleObj name="Equation" r:id="rId8" imgW="1765080" imgH="419040" progId="Equation.DSMT4">
                  <p:embed/>
                  <p:pic>
                    <p:nvPicPr>
                      <p:cNvPr id="0" name=""/>
                      <p:cNvPicPr>
                        <a:picLocks noChangeAspect="1" noChangeArrowheads="1"/>
                      </p:cNvPicPr>
                      <p:nvPr/>
                    </p:nvPicPr>
                    <p:blipFill>
                      <a:blip r:embed="rId9"/>
                      <a:srcRect/>
                      <a:stretch>
                        <a:fillRect/>
                      </a:stretch>
                    </p:blipFill>
                    <p:spPr bwMode="auto">
                      <a:xfrm>
                        <a:off x="2743200" y="3276600"/>
                        <a:ext cx="3438525"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030992501"/>
              </p:ext>
            </p:extLst>
          </p:nvPr>
        </p:nvGraphicFramePr>
        <p:xfrm>
          <a:off x="3962400" y="4114800"/>
          <a:ext cx="2325688" cy="817563"/>
        </p:xfrm>
        <a:graphic>
          <a:graphicData uri="http://schemas.openxmlformats.org/presentationml/2006/ole">
            <mc:AlternateContent xmlns:mc="http://schemas.openxmlformats.org/markup-compatibility/2006">
              <mc:Choice xmlns:v="urn:schemas-microsoft-com:vml" Requires="v">
                <p:oleObj spid="_x0000_s11293" name="Equation" r:id="rId10" imgW="1193760" imgH="419040" progId="Equation.DSMT4">
                  <p:embed/>
                </p:oleObj>
              </mc:Choice>
              <mc:Fallback>
                <p:oleObj name="Equation" r:id="rId10" imgW="1193760" imgH="419040" progId="Equation.DSMT4">
                  <p:embed/>
                  <p:pic>
                    <p:nvPicPr>
                      <p:cNvPr id="0" name=""/>
                      <p:cNvPicPr>
                        <a:picLocks noChangeAspect="1" noChangeArrowheads="1"/>
                      </p:cNvPicPr>
                      <p:nvPr/>
                    </p:nvPicPr>
                    <p:blipFill>
                      <a:blip r:embed="rId11"/>
                      <a:srcRect/>
                      <a:stretch>
                        <a:fillRect/>
                      </a:stretch>
                    </p:blipFill>
                    <p:spPr bwMode="auto">
                      <a:xfrm>
                        <a:off x="3962400" y="4114800"/>
                        <a:ext cx="2325688"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462415840"/>
              </p:ext>
            </p:extLst>
          </p:nvPr>
        </p:nvGraphicFramePr>
        <p:xfrm>
          <a:off x="4029075" y="5053013"/>
          <a:ext cx="2524125" cy="768350"/>
        </p:xfrm>
        <a:graphic>
          <a:graphicData uri="http://schemas.openxmlformats.org/presentationml/2006/ole">
            <mc:AlternateContent xmlns:mc="http://schemas.openxmlformats.org/markup-compatibility/2006">
              <mc:Choice xmlns:v="urn:schemas-microsoft-com:vml" Requires="v">
                <p:oleObj spid="_x0000_s11294" name="Equation" r:id="rId12" imgW="1295280" imgH="393480" progId="Equation.DSMT4">
                  <p:embed/>
                </p:oleObj>
              </mc:Choice>
              <mc:Fallback>
                <p:oleObj name="Equation" r:id="rId12" imgW="1295280" imgH="393480" progId="Equation.DSMT4">
                  <p:embed/>
                  <p:pic>
                    <p:nvPicPr>
                      <p:cNvPr id="0" name=""/>
                      <p:cNvPicPr>
                        <a:picLocks noChangeAspect="1" noChangeArrowheads="1"/>
                      </p:cNvPicPr>
                      <p:nvPr/>
                    </p:nvPicPr>
                    <p:blipFill>
                      <a:blip r:embed="rId13"/>
                      <a:srcRect/>
                      <a:stretch>
                        <a:fillRect/>
                      </a:stretch>
                    </p:blipFill>
                    <p:spPr bwMode="auto">
                      <a:xfrm>
                        <a:off x="4029075" y="5053013"/>
                        <a:ext cx="252412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52822120"/>
      </p:ext>
    </p:extLst>
  </p:cSld>
  <p:clrMapOvr>
    <a:masterClrMapping/>
  </p:clrMapOvr>
  <mc:AlternateContent xmlns:mc="http://schemas.openxmlformats.org/markup-compatibility/2006">
    <mc:Choice xmlns:p14="http://schemas.microsoft.com/office/powerpoint/2010/main" Requires="p14">
      <p:transition spd="slow" p14:dur="2000" advTm="109872"/>
    </mc:Choice>
    <mc:Fallback>
      <p:transition spd="slow" advTm="109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sequences and sums</a:t>
            </a:r>
            <a:endParaRPr lang="en-CA" dirty="0"/>
          </a:p>
        </p:txBody>
      </p:sp>
      <p:sp>
        <p:nvSpPr>
          <p:cNvPr id="3" name="Content Placeholder 2"/>
          <p:cNvSpPr>
            <a:spLocks noGrp="1"/>
          </p:cNvSpPr>
          <p:nvPr>
            <p:ph idx="1"/>
          </p:nvPr>
        </p:nvSpPr>
        <p:spPr/>
        <p:txBody>
          <a:bodyPr/>
          <a:lstStyle/>
          <a:p>
            <a:r>
              <a:rPr lang="en-US" dirty="0" smtClean="0"/>
              <a:t>A finite geometric sequence is where each term is the previous term multiplied by a constant ratio of </a:t>
            </a:r>
            <a:r>
              <a:rPr lang="en-US" i="1" dirty="0" smtClean="0"/>
              <a:t>r</a:t>
            </a:r>
            <a:r>
              <a:rPr lang="en-US" dirty="0" smtClean="0"/>
              <a:t>:</a:t>
            </a:r>
            <a:endParaRPr lang="en-US" dirty="0"/>
          </a:p>
          <a:p>
            <a:pPr marL="0" indent="0">
              <a:buNone/>
            </a:pPr>
            <a:r>
              <a:rPr lang="en-US" dirty="0" smtClean="0"/>
              <a:t>							?</a:t>
            </a:r>
          </a:p>
          <a:p>
            <a:pPr lvl="1"/>
            <a:endParaRPr lang="en-US" dirty="0" smtClean="0"/>
          </a:p>
          <a:p>
            <a:r>
              <a:rPr lang="en-US" dirty="0" smtClean="0"/>
              <a:t>A geometric sum is the sum of such a sequence:</a:t>
            </a:r>
            <a:endParaRPr lang="en-US" dirty="0"/>
          </a:p>
          <a:p>
            <a:endParaRPr lang="en-US" dirty="0" smtClean="0"/>
          </a:p>
          <a:p>
            <a:endParaRPr lang="en-US" dirty="0"/>
          </a:p>
          <a:p>
            <a:endParaRPr lang="en-US" dirty="0" smtClean="0"/>
          </a:p>
          <a:p>
            <a:endParaRPr lang="en-US" dirty="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815277126"/>
              </p:ext>
            </p:extLst>
          </p:nvPr>
        </p:nvGraphicFramePr>
        <p:xfrm>
          <a:off x="3533775" y="2349500"/>
          <a:ext cx="2557463" cy="434975"/>
        </p:xfrm>
        <a:graphic>
          <a:graphicData uri="http://schemas.openxmlformats.org/presentationml/2006/ole">
            <mc:AlternateContent xmlns:mc="http://schemas.openxmlformats.org/markup-compatibility/2006">
              <mc:Choice xmlns:v="urn:schemas-microsoft-com:vml" Requires="v">
                <p:oleObj spid="_x0000_s12309" name="Equation" r:id="rId6" imgW="1193760" imgH="203040" progId="Equation.DSMT4">
                  <p:embed/>
                </p:oleObj>
              </mc:Choice>
              <mc:Fallback>
                <p:oleObj name="Equation" r:id="rId6" imgW="1193760" imgH="203040" progId="Equation.DSMT4">
                  <p:embed/>
                  <p:pic>
                    <p:nvPicPr>
                      <p:cNvPr id="0" name=""/>
                      <p:cNvPicPr>
                        <a:picLocks noChangeAspect="1" noChangeArrowheads="1"/>
                      </p:cNvPicPr>
                      <p:nvPr/>
                    </p:nvPicPr>
                    <p:blipFill>
                      <a:blip r:embed="rId7"/>
                      <a:srcRect/>
                      <a:stretch>
                        <a:fillRect/>
                      </a:stretch>
                    </p:blipFill>
                    <p:spPr bwMode="auto">
                      <a:xfrm>
                        <a:off x="3533775" y="2349500"/>
                        <a:ext cx="255746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327458704"/>
              </p:ext>
            </p:extLst>
          </p:nvPr>
        </p:nvGraphicFramePr>
        <p:xfrm>
          <a:off x="2971800" y="3657600"/>
          <a:ext cx="3402013" cy="407988"/>
        </p:xfrm>
        <a:graphic>
          <a:graphicData uri="http://schemas.openxmlformats.org/presentationml/2006/ole">
            <mc:AlternateContent xmlns:mc="http://schemas.openxmlformats.org/markup-compatibility/2006">
              <mc:Choice xmlns:v="urn:schemas-microsoft-com:vml" Requires="v">
                <p:oleObj spid="_x0000_s12310" name="Equation" r:id="rId8" imgW="1587240" imgH="190440" progId="Equation.DSMT4">
                  <p:embed/>
                </p:oleObj>
              </mc:Choice>
              <mc:Fallback>
                <p:oleObj name="Equation" r:id="rId8" imgW="1587240" imgH="190440" progId="Equation.DSMT4">
                  <p:embed/>
                  <p:pic>
                    <p:nvPicPr>
                      <p:cNvPr id="0" name=""/>
                      <p:cNvPicPr>
                        <a:picLocks noChangeAspect="1" noChangeArrowheads="1"/>
                      </p:cNvPicPr>
                      <p:nvPr/>
                    </p:nvPicPr>
                    <p:blipFill>
                      <a:blip r:embed="rId9"/>
                      <a:srcRect/>
                      <a:stretch>
                        <a:fillRect/>
                      </a:stretch>
                    </p:blipFill>
                    <p:spPr bwMode="auto">
                      <a:xfrm>
                        <a:off x="2971800" y="3657600"/>
                        <a:ext cx="3402013"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866464975"/>
              </p:ext>
            </p:extLst>
          </p:nvPr>
        </p:nvGraphicFramePr>
        <p:xfrm>
          <a:off x="4343400" y="4114800"/>
          <a:ext cx="1212850" cy="768350"/>
        </p:xfrm>
        <a:graphic>
          <a:graphicData uri="http://schemas.openxmlformats.org/presentationml/2006/ole">
            <mc:AlternateContent xmlns:mc="http://schemas.openxmlformats.org/markup-compatibility/2006">
              <mc:Choice xmlns:v="urn:schemas-microsoft-com:vml" Requires="v">
                <p:oleObj spid="_x0000_s12311" name="Equation" r:id="rId10" imgW="622080" imgH="393480" progId="Equation.DSMT4">
                  <p:embed/>
                </p:oleObj>
              </mc:Choice>
              <mc:Fallback>
                <p:oleObj name="Equation" r:id="rId10" imgW="622080" imgH="393480" progId="Equation.DSMT4">
                  <p:embed/>
                  <p:pic>
                    <p:nvPicPr>
                      <p:cNvPr id="0" name="Object 11"/>
                      <p:cNvPicPr>
                        <a:picLocks noChangeAspect="1" noChangeArrowheads="1"/>
                      </p:cNvPicPr>
                      <p:nvPr/>
                    </p:nvPicPr>
                    <p:blipFill>
                      <a:blip r:embed="rId11"/>
                      <a:srcRect/>
                      <a:stretch>
                        <a:fillRect/>
                      </a:stretch>
                    </p:blipFill>
                    <p:spPr bwMode="auto">
                      <a:xfrm>
                        <a:off x="4343400" y="4114800"/>
                        <a:ext cx="12128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59927143"/>
      </p:ext>
    </p:extLst>
  </p:cSld>
  <p:clrMapOvr>
    <a:masterClrMapping/>
  </p:clrMapOvr>
  <mc:AlternateContent xmlns:mc="http://schemas.openxmlformats.org/markup-compatibility/2006">
    <mc:Choice xmlns:p14="http://schemas.microsoft.com/office/powerpoint/2010/main" Requires="p14">
      <p:transition spd="slow" p14:dur="2000" advTm="78118"/>
    </mc:Choice>
    <mc:Fallback>
      <p:transition spd="slow" advTm="78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sums</a:t>
            </a:r>
            <a:endParaRPr lang="en-CA" dirty="0"/>
          </a:p>
        </p:txBody>
      </p:sp>
      <p:sp>
        <p:nvSpPr>
          <p:cNvPr id="3" name="Content Placeholder 2"/>
          <p:cNvSpPr>
            <a:spLocks noGrp="1"/>
          </p:cNvSpPr>
          <p:nvPr>
            <p:ph idx="1"/>
          </p:nvPr>
        </p:nvSpPr>
        <p:spPr/>
        <p:txBody>
          <a:bodyPr/>
          <a:lstStyle/>
          <a:p>
            <a:r>
              <a:rPr lang="en-US" dirty="0" smtClean="0"/>
              <a:t>First, we immediately see that:</a:t>
            </a:r>
            <a:endParaRPr lang="en-US" dirty="0"/>
          </a:p>
          <a:p>
            <a:pPr marL="0" indent="0">
              <a:buNone/>
            </a:pPr>
            <a:r>
              <a:rPr lang="en-US" dirty="0" smtClean="0"/>
              <a:t>							</a:t>
            </a:r>
          </a:p>
          <a:p>
            <a:pPr lvl="1"/>
            <a:endParaRPr lang="en-US" dirty="0" smtClean="0"/>
          </a:p>
          <a:p>
            <a:pPr lvl="1"/>
            <a:endParaRPr lang="en-US" dirty="0" smtClean="0"/>
          </a:p>
          <a:p>
            <a:pPr lvl="1"/>
            <a:r>
              <a:rPr lang="en-US" dirty="0" smtClean="0"/>
              <a:t>Thus, we must ask, what is            ?</a:t>
            </a:r>
          </a:p>
          <a:p>
            <a:endParaRPr lang="en-US" dirty="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206343562"/>
              </p:ext>
            </p:extLst>
          </p:nvPr>
        </p:nvGraphicFramePr>
        <p:xfrm>
          <a:off x="3810000" y="2057400"/>
          <a:ext cx="1979612" cy="768350"/>
        </p:xfrm>
        <a:graphic>
          <a:graphicData uri="http://schemas.openxmlformats.org/presentationml/2006/ole">
            <mc:AlternateContent xmlns:mc="http://schemas.openxmlformats.org/markup-compatibility/2006">
              <mc:Choice xmlns:v="urn:schemas-microsoft-com:vml" Requires="v">
                <p:oleObj spid="_x0000_s14351" name="Equation" r:id="rId6" imgW="1015920" imgH="393480" progId="Equation.DSMT4">
                  <p:embed/>
                </p:oleObj>
              </mc:Choice>
              <mc:Fallback>
                <p:oleObj name="Equation" r:id="rId6" imgW="1015920" imgH="393480" progId="Equation.DSMT4">
                  <p:embed/>
                  <p:pic>
                    <p:nvPicPr>
                      <p:cNvPr id="0" name=""/>
                      <p:cNvPicPr>
                        <a:picLocks noChangeAspect="1" noChangeArrowheads="1"/>
                      </p:cNvPicPr>
                      <p:nvPr/>
                    </p:nvPicPr>
                    <p:blipFill>
                      <a:blip r:embed="rId7"/>
                      <a:srcRect/>
                      <a:stretch>
                        <a:fillRect/>
                      </a:stretch>
                    </p:blipFill>
                    <p:spPr bwMode="auto">
                      <a:xfrm>
                        <a:off x="3810000" y="2057400"/>
                        <a:ext cx="19796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82514296"/>
              </p:ext>
            </p:extLst>
          </p:nvPr>
        </p:nvGraphicFramePr>
        <p:xfrm>
          <a:off x="4402281" y="3027218"/>
          <a:ext cx="668337" cy="768350"/>
        </p:xfrm>
        <a:graphic>
          <a:graphicData uri="http://schemas.openxmlformats.org/presentationml/2006/ole">
            <mc:AlternateContent xmlns:mc="http://schemas.openxmlformats.org/markup-compatibility/2006">
              <mc:Choice xmlns:v="urn:schemas-microsoft-com:vml" Requires="v">
                <p:oleObj spid="_x0000_s14352" name="Equation" r:id="rId8" imgW="342720" imgH="393480" progId="Equation.DSMT4">
                  <p:embed/>
                </p:oleObj>
              </mc:Choice>
              <mc:Fallback>
                <p:oleObj name="Equation" r:id="rId8" imgW="342720" imgH="393480" progId="Equation.DSMT4">
                  <p:embed/>
                  <p:pic>
                    <p:nvPicPr>
                      <p:cNvPr id="0" name=""/>
                      <p:cNvPicPr>
                        <a:picLocks noChangeAspect="1" noChangeArrowheads="1"/>
                      </p:cNvPicPr>
                      <p:nvPr/>
                    </p:nvPicPr>
                    <p:blipFill>
                      <a:blip r:embed="rId9"/>
                      <a:srcRect/>
                      <a:stretch>
                        <a:fillRect/>
                      </a:stretch>
                    </p:blipFill>
                    <p:spPr bwMode="auto">
                      <a:xfrm>
                        <a:off x="4402281" y="3027218"/>
                        <a:ext cx="6683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36487149"/>
      </p:ext>
    </p:extLst>
  </p:cSld>
  <p:clrMapOvr>
    <a:masterClrMapping/>
  </p:clrMapOvr>
  <mc:AlternateContent xmlns:mc="http://schemas.openxmlformats.org/markup-compatibility/2006">
    <mc:Choice xmlns:p14="http://schemas.microsoft.com/office/powerpoint/2010/main" Requires="p14">
      <p:transition spd="slow" p14:dur="2000" advTm="30757"/>
    </mc:Choice>
    <mc:Fallback>
      <p:transition spd="slow" advTm="30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sums</a:t>
            </a:r>
            <a:endParaRPr lang="en-CA" dirty="0"/>
          </a:p>
        </p:txBody>
      </p:sp>
      <p:sp>
        <p:nvSpPr>
          <p:cNvPr id="3" name="Content Placeholder 2"/>
          <p:cNvSpPr>
            <a:spLocks noGrp="1"/>
          </p:cNvSpPr>
          <p:nvPr>
            <p:ph idx="1"/>
          </p:nvPr>
        </p:nvSpPr>
        <p:spPr/>
        <p:txBody>
          <a:bodyPr/>
          <a:lstStyle/>
          <a:p>
            <a:r>
              <a:rPr lang="en-US" dirty="0" smtClean="0"/>
              <a:t>To determine this, observe that</a:t>
            </a:r>
          </a:p>
          <a:p>
            <a:endParaRPr lang="en-US" dirty="0"/>
          </a:p>
        </p:txBody>
      </p:sp>
      <p:sp>
        <p:nvSpPr>
          <p:cNvPr id="9" name="Footer Placeholder 8"/>
          <p:cNvSpPr>
            <a:spLocks noGrp="1"/>
          </p:cNvSpPr>
          <p:nvPr>
            <p:ph type="ftr" sz="quarter" idx="11"/>
          </p:nvPr>
        </p:nvSpPr>
        <p:spPr/>
        <p:txBody>
          <a:bodyPr/>
          <a:lstStyle/>
          <a:p>
            <a:r>
              <a:rPr lang="en-CA" smtClean="0"/>
              <a:t>Sequences, sums and series</a:t>
            </a:r>
            <a:endParaRPr lang="en-CA" dirty="0"/>
          </a:p>
        </p:txBody>
      </p:sp>
      <p:sp>
        <p:nvSpPr>
          <p:cNvPr id="4" name="Slide Number Placeholder 3"/>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696234535"/>
              </p:ext>
            </p:extLst>
          </p:nvPr>
        </p:nvGraphicFramePr>
        <p:xfrm>
          <a:off x="3276600" y="2057400"/>
          <a:ext cx="1731962" cy="768350"/>
        </p:xfrm>
        <a:graphic>
          <a:graphicData uri="http://schemas.openxmlformats.org/presentationml/2006/ole">
            <mc:AlternateContent xmlns:mc="http://schemas.openxmlformats.org/markup-compatibility/2006">
              <mc:Choice xmlns:v="urn:schemas-microsoft-com:vml" Requires="v">
                <p:oleObj spid="_x0000_s13373" name="Equation" r:id="rId6" imgW="888840" imgH="393480" progId="Equation.DSMT4">
                  <p:embed/>
                </p:oleObj>
              </mc:Choice>
              <mc:Fallback>
                <p:oleObj name="Equation" r:id="rId6" imgW="888840" imgH="393480" progId="Equation.DSMT4">
                  <p:embed/>
                  <p:pic>
                    <p:nvPicPr>
                      <p:cNvPr id="0" name=""/>
                      <p:cNvPicPr>
                        <a:picLocks noChangeAspect="1" noChangeArrowheads="1"/>
                      </p:cNvPicPr>
                      <p:nvPr/>
                    </p:nvPicPr>
                    <p:blipFill>
                      <a:blip r:embed="rId7"/>
                      <a:srcRect/>
                      <a:stretch>
                        <a:fillRect/>
                      </a:stretch>
                    </p:blipFill>
                    <p:spPr bwMode="auto">
                      <a:xfrm>
                        <a:off x="3276600" y="2057400"/>
                        <a:ext cx="173196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475286156"/>
              </p:ext>
            </p:extLst>
          </p:nvPr>
        </p:nvGraphicFramePr>
        <p:xfrm>
          <a:off x="3962400" y="2819400"/>
          <a:ext cx="1409700" cy="768350"/>
        </p:xfrm>
        <a:graphic>
          <a:graphicData uri="http://schemas.openxmlformats.org/presentationml/2006/ole">
            <mc:AlternateContent xmlns:mc="http://schemas.openxmlformats.org/markup-compatibility/2006">
              <mc:Choice xmlns:v="urn:schemas-microsoft-com:vml" Requires="v">
                <p:oleObj spid="_x0000_s13374" name="Equation" r:id="rId8" imgW="723600" imgH="393480" progId="Equation.DSMT4">
                  <p:embed/>
                </p:oleObj>
              </mc:Choice>
              <mc:Fallback>
                <p:oleObj name="Equation" r:id="rId8" imgW="723600" imgH="393480" progId="Equation.DSMT4">
                  <p:embed/>
                  <p:pic>
                    <p:nvPicPr>
                      <p:cNvPr id="0" name=""/>
                      <p:cNvPicPr>
                        <a:picLocks noChangeAspect="1" noChangeArrowheads="1"/>
                      </p:cNvPicPr>
                      <p:nvPr/>
                    </p:nvPicPr>
                    <p:blipFill>
                      <a:blip r:embed="rId9"/>
                      <a:srcRect/>
                      <a:stretch>
                        <a:fillRect/>
                      </a:stretch>
                    </p:blipFill>
                    <p:spPr bwMode="auto">
                      <a:xfrm>
                        <a:off x="3962400" y="2819400"/>
                        <a:ext cx="14097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94371819"/>
              </p:ext>
            </p:extLst>
          </p:nvPr>
        </p:nvGraphicFramePr>
        <p:xfrm>
          <a:off x="3962400" y="3581400"/>
          <a:ext cx="2101850" cy="768350"/>
        </p:xfrm>
        <a:graphic>
          <a:graphicData uri="http://schemas.openxmlformats.org/presentationml/2006/ole">
            <mc:AlternateContent xmlns:mc="http://schemas.openxmlformats.org/markup-compatibility/2006">
              <mc:Choice xmlns:v="urn:schemas-microsoft-com:vml" Requires="v">
                <p:oleObj spid="_x0000_s13375" name="Equation" r:id="rId10" imgW="1079280" imgH="393480" progId="Equation.DSMT4">
                  <p:embed/>
                </p:oleObj>
              </mc:Choice>
              <mc:Fallback>
                <p:oleObj name="Equation" r:id="rId10" imgW="1079280" imgH="393480" progId="Equation.DSMT4">
                  <p:embed/>
                  <p:pic>
                    <p:nvPicPr>
                      <p:cNvPr id="0" name=""/>
                      <p:cNvPicPr>
                        <a:picLocks noChangeAspect="1" noChangeArrowheads="1"/>
                      </p:cNvPicPr>
                      <p:nvPr/>
                    </p:nvPicPr>
                    <p:blipFill>
                      <a:blip r:embed="rId11"/>
                      <a:srcRect/>
                      <a:stretch>
                        <a:fillRect/>
                      </a:stretch>
                    </p:blipFill>
                    <p:spPr bwMode="auto">
                      <a:xfrm>
                        <a:off x="3962400" y="3581400"/>
                        <a:ext cx="21018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708741827"/>
              </p:ext>
            </p:extLst>
          </p:nvPr>
        </p:nvGraphicFramePr>
        <p:xfrm>
          <a:off x="3827463" y="4343400"/>
          <a:ext cx="2374900" cy="768350"/>
        </p:xfrm>
        <a:graphic>
          <a:graphicData uri="http://schemas.openxmlformats.org/presentationml/2006/ole">
            <mc:AlternateContent xmlns:mc="http://schemas.openxmlformats.org/markup-compatibility/2006">
              <mc:Choice xmlns:v="urn:schemas-microsoft-com:vml" Requires="v">
                <p:oleObj spid="_x0000_s13376" name="Equation" r:id="rId12" imgW="1218960" imgH="393480" progId="Equation.DSMT4">
                  <p:embed/>
                </p:oleObj>
              </mc:Choice>
              <mc:Fallback>
                <p:oleObj name="Equation" r:id="rId12" imgW="1218960" imgH="393480" progId="Equation.DSMT4">
                  <p:embed/>
                  <p:pic>
                    <p:nvPicPr>
                      <p:cNvPr id="0" name=""/>
                      <p:cNvPicPr>
                        <a:picLocks noChangeAspect="1" noChangeArrowheads="1"/>
                      </p:cNvPicPr>
                      <p:nvPr/>
                    </p:nvPicPr>
                    <p:blipFill>
                      <a:blip r:embed="rId13"/>
                      <a:srcRect/>
                      <a:stretch>
                        <a:fillRect/>
                      </a:stretch>
                    </p:blipFill>
                    <p:spPr bwMode="auto">
                      <a:xfrm>
                        <a:off x="3827463" y="4343400"/>
                        <a:ext cx="23749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928159753"/>
              </p:ext>
            </p:extLst>
          </p:nvPr>
        </p:nvGraphicFramePr>
        <p:xfrm>
          <a:off x="3886200" y="5181600"/>
          <a:ext cx="2251075" cy="768350"/>
        </p:xfrm>
        <a:graphic>
          <a:graphicData uri="http://schemas.openxmlformats.org/presentationml/2006/ole">
            <mc:AlternateContent xmlns:mc="http://schemas.openxmlformats.org/markup-compatibility/2006">
              <mc:Choice xmlns:v="urn:schemas-microsoft-com:vml" Requires="v">
                <p:oleObj spid="_x0000_s13377" name="Equation" r:id="rId14" imgW="1155600" imgH="393480" progId="Equation.DSMT4">
                  <p:embed/>
                </p:oleObj>
              </mc:Choice>
              <mc:Fallback>
                <p:oleObj name="Equation" r:id="rId14" imgW="1155600" imgH="393480" progId="Equation.DSMT4">
                  <p:embed/>
                  <p:pic>
                    <p:nvPicPr>
                      <p:cNvPr id="0" name=""/>
                      <p:cNvPicPr>
                        <a:picLocks noChangeAspect="1" noChangeArrowheads="1"/>
                      </p:cNvPicPr>
                      <p:nvPr/>
                    </p:nvPicPr>
                    <p:blipFill>
                      <a:blip r:embed="rId15"/>
                      <a:srcRect/>
                      <a:stretch>
                        <a:fillRect/>
                      </a:stretch>
                    </p:blipFill>
                    <p:spPr bwMode="auto">
                      <a:xfrm>
                        <a:off x="3886200" y="5181600"/>
                        <a:ext cx="22510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466261199"/>
              </p:ext>
            </p:extLst>
          </p:nvPr>
        </p:nvGraphicFramePr>
        <p:xfrm>
          <a:off x="3886200" y="5943600"/>
          <a:ext cx="3167062" cy="868362"/>
        </p:xfrm>
        <a:graphic>
          <a:graphicData uri="http://schemas.openxmlformats.org/presentationml/2006/ole">
            <mc:AlternateContent xmlns:mc="http://schemas.openxmlformats.org/markup-compatibility/2006">
              <mc:Choice xmlns:v="urn:schemas-microsoft-com:vml" Requires="v">
                <p:oleObj spid="_x0000_s13378" name="Equation" r:id="rId16" imgW="1625400" imgH="444240" progId="Equation.DSMT4">
                  <p:embed/>
                </p:oleObj>
              </mc:Choice>
              <mc:Fallback>
                <p:oleObj name="Equation" r:id="rId16" imgW="1625400" imgH="444240" progId="Equation.DSMT4">
                  <p:embed/>
                  <p:pic>
                    <p:nvPicPr>
                      <p:cNvPr id="0" name=""/>
                      <p:cNvPicPr>
                        <a:picLocks noChangeAspect="1" noChangeArrowheads="1"/>
                      </p:cNvPicPr>
                      <p:nvPr/>
                    </p:nvPicPr>
                    <p:blipFill>
                      <a:blip r:embed="rId17"/>
                      <a:srcRect/>
                      <a:stretch>
                        <a:fillRect/>
                      </a:stretch>
                    </p:blipFill>
                    <p:spPr bwMode="auto">
                      <a:xfrm>
                        <a:off x="3886200" y="5943600"/>
                        <a:ext cx="3167062"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80871070"/>
      </p:ext>
    </p:extLst>
  </p:cSld>
  <p:clrMapOvr>
    <a:masterClrMapping/>
  </p:clrMapOvr>
  <mc:AlternateContent xmlns:mc="http://schemas.openxmlformats.org/markup-compatibility/2006">
    <mc:Choice xmlns:p14="http://schemas.microsoft.com/office/powerpoint/2010/main" Requires="p14">
      <p:transition spd="slow" p14:dur="2000" advTm="113318"/>
    </mc:Choice>
    <mc:Fallback>
      <p:transition spd="slow" advTm="113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sums</a:t>
            </a:r>
            <a:endParaRPr lang="en-CA" dirty="0"/>
          </a:p>
        </p:txBody>
      </p:sp>
      <p:sp>
        <p:nvSpPr>
          <p:cNvPr id="3" name="Content Placeholder 2"/>
          <p:cNvSpPr>
            <a:spLocks noGrp="1"/>
          </p:cNvSpPr>
          <p:nvPr>
            <p:ph idx="1"/>
          </p:nvPr>
        </p:nvSpPr>
        <p:spPr/>
        <p:txBody>
          <a:bodyPr/>
          <a:lstStyle/>
          <a:p>
            <a:r>
              <a:rPr lang="en-US" dirty="0" smtClean="0"/>
              <a:t>What is                              ?</a:t>
            </a:r>
          </a:p>
          <a:p>
            <a:endParaRPr lang="en-US" dirty="0"/>
          </a:p>
          <a:p>
            <a:endParaRPr lang="en-US" dirty="0" smtClean="0"/>
          </a:p>
          <a:p>
            <a:endParaRPr lang="en-US" dirty="0"/>
          </a:p>
          <a:p>
            <a:endParaRPr lang="en-US" dirty="0" smtClean="0"/>
          </a:p>
          <a:p>
            <a:endParaRPr lang="en-US" dirty="0"/>
          </a:p>
          <a:p>
            <a:r>
              <a:rPr lang="en-US" dirty="0" smtClean="0"/>
              <a:t>Thus, </a:t>
            </a:r>
          </a:p>
          <a:p>
            <a:endParaRPr lang="en-US" dirty="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1893862039"/>
              </p:ext>
            </p:extLst>
          </p:nvPr>
        </p:nvGraphicFramePr>
        <p:xfrm>
          <a:off x="1981200" y="1447800"/>
          <a:ext cx="1631950" cy="769937"/>
        </p:xfrm>
        <a:graphic>
          <a:graphicData uri="http://schemas.openxmlformats.org/presentationml/2006/ole">
            <mc:AlternateContent xmlns:mc="http://schemas.openxmlformats.org/markup-compatibility/2006">
              <mc:Choice xmlns:v="urn:schemas-microsoft-com:vml" Requires="v">
                <p:oleObj spid="_x0000_s15403" name="Equation" r:id="rId6" imgW="838080" imgH="393480" progId="Equation.DSMT4">
                  <p:embed/>
                </p:oleObj>
              </mc:Choice>
              <mc:Fallback>
                <p:oleObj name="Equation" r:id="rId6" imgW="838080" imgH="393480" progId="Equation.DSMT4">
                  <p:embed/>
                  <p:pic>
                    <p:nvPicPr>
                      <p:cNvPr id="0" name=""/>
                      <p:cNvPicPr>
                        <a:picLocks noChangeAspect="1" noChangeArrowheads="1"/>
                      </p:cNvPicPr>
                      <p:nvPr/>
                    </p:nvPicPr>
                    <p:blipFill>
                      <a:blip r:embed="rId7"/>
                      <a:srcRect/>
                      <a:stretch>
                        <a:fillRect/>
                      </a:stretch>
                    </p:blipFill>
                    <p:spPr bwMode="auto">
                      <a:xfrm>
                        <a:off x="1981200" y="1447800"/>
                        <a:ext cx="16319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02371877"/>
              </p:ext>
            </p:extLst>
          </p:nvPr>
        </p:nvGraphicFramePr>
        <p:xfrm>
          <a:off x="1839191" y="2362200"/>
          <a:ext cx="5810250" cy="968375"/>
        </p:xfrm>
        <a:graphic>
          <a:graphicData uri="http://schemas.openxmlformats.org/presentationml/2006/ole">
            <mc:AlternateContent xmlns:mc="http://schemas.openxmlformats.org/markup-compatibility/2006">
              <mc:Choice xmlns:v="urn:schemas-microsoft-com:vml" Requires="v">
                <p:oleObj spid="_x0000_s15404" name="Equation" r:id="rId8" imgW="2984400" imgH="495000" progId="Equation.DSMT4">
                  <p:embed/>
                </p:oleObj>
              </mc:Choice>
              <mc:Fallback>
                <p:oleObj name="Equation" r:id="rId8" imgW="2984400" imgH="495000" progId="Equation.DSMT4">
                  <p:embed/>
                  <p:pic>
                    <p:nvPicPr>
                      <p:cNvPr id="0" name=""/>
                      <p:cNvPicPr>
                        <a:picLocks noChangeAspect="1" noChangeArrowheads="1"/>
                      </p:cNvPicPr>
                      <p:nvPr/>
                    </p:nvPicPr>
                    <p:blipFill>
                      <a:blip r:embed="rId9"/>
                      <a:srcRect/>
                      <a:stretch>
                        <a:fillRect/>
                      </a:stretch>
                    </p:blipFill>
                    <p:spPr bwMode="auto">
                      <a:xfrm>
                        <a:off x="1839191" y="2362200"/>
                        <a:ext cx="5810250"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73048338"/>
              </p:ext>
            </p:extLst>
          </p:nvPr>
        </p:nvGraphicFramePr>
        <p:xfrm>
          <a:off x="1853478" y="3352800"/>
          <a:ext cx="1014413" cy="347662"/>
        </p:xfrm>
        <a:graphic>
          <a:graphicData uri="http://schemas.openxmlformats.org/presentationml/2006/ole">
            <mc:AlternateContent xmlns:mc="http://schemas.openxmlformats.org/markup-compatibility/2006">
              <mc:Choice xmlns:v="urn:schemas-microsoft-com:vml" Requires="v">
                <p:oleObj spid="_x0000_s15405" name="Equation" r:id="rId10" imgW="520560" imgH="177480" progId="Equation.DSMT4">
                  <p:embed/>
                </p:oleObj>
              </mc:Choice>
              <mc:Fallback>
                <p:oleObj name="Equation" r:id="rId10" imgW="520560" imgH="177480" progId="Equation.DSMT4">
                  <p:embed/>
                  <p:pic>
                    <p:nvPicPr>
                      <p:cNvPr id="0" name=""/>
                      <p:cNvPicPr>
                        <a:picLocks noChangeAspect="1" noChangeArrowheads="1"/>
                      </p:cNvPicPr>
                      <p:nvPr/>
                    </p:nvPicPr>
                    <p:blipFill>
                      <a:blip r:embed="rId11"/>
                      <a:srcRect/>
                      <a:stretch>
                        <a:fillRect/>
                      </a:stretch>
                    </p:blipFill>
                    <p:spPr bwMode="auto">
                      <a:xfrm>
                        <a:off x="1853478" y="3352800"/>
                        <a:ext cx="1014413"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6" name="Straight Connector 5"/>
          <p:cNvCxnSpPr/>
          <p:nvPr/>
        </p:nvCxnSpPr>
        <p:spPr>
          <a:xfrm flipH="1">
            <a:off x="2286000" y="2438400"/>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590800" y="2930236"/>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2677391" y="2424546"/>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2982191" y="2916382"/>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3190009" y="2410692"/>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3494809" y="2902528"/>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11782" y="2396838"/>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495800" y="2888674"/>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953000" y="2382984"/>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5237018" y="2874820"/>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5604164" y="2369130"/>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888182" y="2860966"/>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6224155" y="2376058"/>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6517688" y="2867894"/>
            <a:ext cx="381000" cy="3048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1981200" y="2369130"/>
            <a:ext cx="304800" cy="3740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7024254" y="2836721"/>
            <a:ext cx="457200" cy="3740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71174888"/>
              </p:ext>
            </p:extLst>
          </p:nvPr>
        </p:nvGraphicFramePr>
        <p:xfrm>
          <a:off x="1752600" y="3810000"/>
          <a:ext cx="3810000" cy="866775"/>
        </p:xfrm>
        <a:graphic>
          <a:graphicData uri="http://schemas.openxmlformats.org/presentationml/2006/ole">
            <mc:AlternateContent xmlns:mc="http://schemas.openxmlformats.org/markup-compatibility/2006">
              <mc:Choice xmlns:v="urn:schemas-microsoft-com:vml" Requires="v">
                <p:oleObj spid="_x0000_s15406" name="Equation" r:id="rId12" imgW="1955520" imgH="444240" progId="Equation.DSMT4">
                  <p:embed/>
                </p:oleObj>
              </mc:Choice>
              <mc:Fallback>
                <p:oleObj name="Equation" r:id="rId12" imgW="1955520" imgH="444240" progId="Equation.DSMT4">
                  <p:embed/>
                  <p:pic>
                    <p:nvPicPr>
                      <p:cNvPr id="0" name="Object 10"/>
                      <p:cNvPicPr>
                        <a:picLocks noChangeAspect="1" noChangeArrowheads="1"/>
                      </p:cNvPicPr>
                      <p:nvPr/>
                    </p:nvPicPr>
                    <p:blipFill>
                      <a:blip r:embed="rId13"/>
                      <a:srcRect/>
                      <a:stretch>
                        <a:fillRect/>
                      </a:stretch>
                    </p:blipFill>
                    <p:spPr bwMode="auto">
                      <a:xfrm>
                        <a:off x="1752600" y="3810000"/>
                        <a:ext cx="38100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1152730066"/>
              </p:ext>
            </p:extLst>
          </p:nvPr>
        </p:nvGraphicFramePr>
        <p:xfrm>
          <a:off x="2383191" y="4692650"/>
          <a:ext cx="1781175" cy="717550"/>
        </p:xfrm>
        <a:graphic>
          <a:graphicData uri="http://schemas.openxmlformats.org/presentationml/2006/ole">
            <mc:AlternateContent xmlns:mc="http://schemas.openxmlformats.org/markup-compatibility/2006">
              <mc:Choice xmlns:v="urn:schemas-microsoft-com:vml" Requires="v">
                <p:oleObj spid="_x0000_s15407" name="Equation" r:id="rId14" imgW="914400" imgH="368280" progId="Equation.DSMT4">
                  <p:embed/>
                </p:oleObj>
              </mc:Choice>
              <mc:Fallback>
                <p:oleObj name="Equation" r:id="rId14" imgW="914400" imgH="368280" progId="Equation.DSMT4">
                  <p:embed/>
                  <p:pic>
                    <p:nvPicPr>
                      <p:cNvPr id="0" name=""/>
                      <p:cNvPicPr>
                        <a:picLocks noChangeAspect="1" noChangeArrowheads="1"/>
                      </p:cNvPicPr>
                      <p:nvPr/>
                    </p:nvPicPr>
                    <p:blipFill>
                      <a:blip r:embed="rId15"/>
                      <a:srcRect/>
                      <a:stretch>
                        <a:fillRect/>
                      </a:stretch>
                    </p:blipFill>
                    <p:spPr bwMode="auto">
                      <a:xfrm>
                        <a:off x="2383191" y="4692650"/>
                        <a:ext cx="17811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3204980075"/>
              </p:ext>
            </p:extLst>
          </p:nvPr>
        </p:nvGraphicFramePr>
        <p:xfrm>
          <a:off x="2362200" y="5430838"/>
          <a:ext cx="1385888" cy="741362"/>
        </p:xfrm>
        <a:graphic>
          <a:graphicData uri="http://schemas.openxmlformats.org/presentationml/2006/ole">
            <mc:AlternateContent xmlns:mc="http://schemas.openxmlformats.org/markup-compatibility/2006">
              <mc:Choice xmlns:v="urn:schemas-microsoft-com:vml" Requires="v">
                <p:oleObj spid="_x0000_s15408" name="Equation" r:id="rId16" imgW="711000" imgH="380880" progId="Equation.DSMT4">
                  <p:embed/>
                </p:oleObj>
              </mc:Choice>
              <mc:Fallback>
                <p:oleObj name="Equation" r:id="rId16" imgW="711000" imgH="380880" progId="Equation.DSMT4">
                  <p:embed/>
                  <p:pic>
                    <p:nvPicPr>
                      <p:cNvPr id="0" name=""/>
                      <p:cNvPicPr>
                        <a:picLocks noChangeAspect="1" noChangeArrowheads="1"/>
                      </p:cNvPicPr>
                      <p:nvPr/>
                    </p:nvPicPr>
                    <p:blipFill>
                      <a:blip r:embed="rId17"/>
                      <a:srcRect/>
                      <a:stretch>
                        <a:fillRect/>
                      </a:stretch>
                    </p:blipFill>
                    <p:spPr bwMode="auto">
                      <a:xfrm>
                        <a:off x="2362200" y="5430838"/>
                        <a:ext cx="13858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41001263"/>
              </p:ext>
            </p:extLst>
          </p:nvPr>
        </p:nvGraphicFramePr>
        <p:xfrm>
          <a:off x="4876800" y="1066800"/>
          <a:ext cx="3810000" cy="866775"/>
        </p:xfrm>
        <a:graphic>
          <a:graphicData uri="http://schemas.openxmlformats.org/presentationml/2006/ole">
            <mc:AlternateContent xmlns:mc="http://schemas.openxmlformats.org/markup-compatibility/2006">
              <mc:Choice xmlns:v="urn:schemas-microsoft-com:vml" Requires="v">
                <p:oleObj spid="_x0000_s15409" name="Equation" r:id="rId18" imgW="1955520" imgH="444240" progId="Equation.DSMT4">
                  <p:embed/>
                </p:oleObj>
              </mc:Choice>
              <mc:Fallback>
                <p:oleObj name="Equation" r:id="rId18" imgW="1955520" imgH="444240" progId="Equation.DSMT4">
                  <p:embed/>
                  <p:pic>
                    <p:nvPicPr>
                      <p:cNvPr id="0" name="Object 1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876800" y="1066800"/>
                        <a:ext cx="38100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0" name="Audio 3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00324197"/>
      </p:ext>
    </p:extLst>
  </p:cSld>
  <p:clrMapOvr>
    <a:masterClrMapping/>
  </p:clrMapOvr>
  <mc:AlternateContent xmlns:mc="http://schemas.openxmlformats.org/markup-compatibility/2006">
    <mc:Choice xmlns:p14="http://schemas.microsoft.com/office/powerpoint/2010/main" Requires="p14">
      <p:transition spd="slow" p14:dur="2000" advTm="95288"/>
    </mc:Choice>
    <mc:Fallback>
      <p:transition spd="slow" advTm="95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6" end="6"/>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40"/>
                </p:tgtEl>
              </p:cMediaNode>
            </p:audio>
          </p:childTnLst>
        </p:cTn>
      </p:par>
    </p:tnLst>
    <p:bldLst>
      <p:bldP spid="7" grpId="0" animBg="1"/>
      <p:bldP spid="3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Infinite sequences</a:t>
            </a:r>
            <a:endParaRPr lang="en-CA" dirty="0"/>
          </a:p>
        </p:txBody>
      </p:sp>
      <p:sp>
        <p:nvSpPr>
          <p:cNvPr id="3" name="Content Placeholder 2"/>
          <p:cNvSpPr>
            <a:spLocks noGrp="1"/>
          </p:cNvSpPr>
          <p:nvPr>
            <p:ph idx="1"/>
          </p:nvPr>
        </p:nvSpPr>
        <p:spPr/>
        <p:txBody>
          <a:bodyPr/>
          <a:lstStyle/>
          <a:p>
            <a:r>
              <a:rPr lang="en-US" dirty="0" smtClean="0"/>
              <a:t>An infinite sequence is a sequence that does not end:</a:t>
            </a:r>
          </a:p>
          <a:p>
            <a:endParaRPr lang="en-US" dirty="0"/>
          </a:p>
          <a:p>
            <a:endParaRPr lang="en-US" dirty="0" smtClean="0"/>
          </a:p>
          <a:p>
            <a:endParaRPr lang="en-US" dirty="0"/>
          </a:p>
          <a:p>
            <a:r>
              <a:rPr lang="en-US" dirty="0" smtClean="0"/>
              <a:t>This is useful for engineers:</a:t>
            </a:r>
          </a:p>
          <a:p>
            <a:pPr lvl="1"/>
            <a:r>
              <a:rPr lang="en-US" dirty="0" smtClean="0"/>
              <a:t>Once you turn a system on,</a:t>
            </a:r>
          </a:p>
          <a:p>
            <a:pPr marL="457200" lvl="1" indent="0">
              <a:buNone/>
            </a:pPr>
            <a:r>
              <a:rPr lang="en-US" dirty="0" smtClean="0"/>
              <a:t>		you don’t know when it will be turned off</a:t>
            </a:r>
            <a:endParaRPr lang="en-US" dirty="0" smtClean="0"/>
          </a:p>
          <a:p>
            <a:r>
              <a:rPr lang="en-US" dirty="0" smtClean="0"/>
              <a:t>A </a:t>
            </a:r>
            <a:r>
              <a:rPr lang="en-US" i="1" dirty="0" smtClean="0"/>
              <a:t>series</a:t>
            </a:r>
            <a:r>
              <a:rPr lang="en-US" dirty="0" smtClean="0"/>
              <a:t> is a sum of an infinite sequence:</a:t>
            </a:r>
            <a:endParaRPr lang="en-US" dirty="0"/>
          </a:p>
          <a:p>
            <a:endParaRPr lang="en-US" dirty="0"/>
          </a:p>
          <a:p>
            <a:endParaRPr lang="en-US" dirty="0" smtClean="0"/>
          </a:p>
          <a:p>
            <a:endParaRPr lang="en-US" dirty="0"/>
          </a:p>
          <a:p>
            <a:endParaRPr lang="en-US" dirty="0" smtClean="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37" name="Object 36"/>
          <p:cNvGraphicFramePr>
            <a:graphicFrameLocks noChangeAspect="1"/>
          </p:cNvGraphicFramePr>
          <p:nvPr>
            <p:extLst>
              <p:ext uri="{D42A27DB-BD31-4B8C-83A1-F6EECF244321}">
                <p14:modId xmlns:p14="http://schemas.microsoft.com/office/powerpoint/2010/main" val="1163814121"/>
              </p:ext>
            </p:extLst>
          </p:nvPr>
        </p:nvGraphicFramePr>
        <p:xfrm>
          <a:off x="2449513" y="2471738"/>
          <a:ext cx="4378325" cy="347662"/>
        </p:xfrm>
        <a:graphic>
          <a:graphicData uri="http://schemas.openxmlformats.org/presentationml/2006/ole">
            <mc:AlternateContent xmlns:mc="http://schemas.openxmlformats.org/markup-compatibility/2006">
              <mc:Choice xmlns:v="urn:schemas-microsoft-com:vml" Requires="v">
                <p:oleObj spid="_x0000_s16408" name="Equation" r:id="rId6" imgW="2247840" imgH="177480" progId="Equation.DSMT4">
                  <p:embed/>
                </p:oleObj>
              </mc:Choice>
              <mc:Fallback>
                <p:oleObj name="Equation" r:id="rId6" imgW="2247840" imgH="177480" progId="Equation.DSMT4">
                  <p:embed/>
                  <p:pic>
                    <p:nvPicPr>
                      <p:cNvPr id="0" name=""/>
                      <p:cNvPicPr>
                        <a:picLocks noChangeAspect="1" noChangeArrowheads="1"/>
                      </p:cNvPicPr>
                      <p:nvPr/>
                    </p:nvPicPr>
                    <p:blipFill>
                      <a:blip r:embed="rId7"/>
                      <a:srcRect/>
                      <a:stretch>
                        <a:fillRect/>
                      </a:stretch>
                    </p:blipFill>
                    <p:spPr bwMode="auto">
                      <a:xfrm>
                        <a:off x="2449513" y="2471738"/>
                        <a:ext cx="4378325"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503075534"/>
              </p:ext>
            </p:extLst>
          </p:nvPr>
        </p:nvGraphicFramePr>
        <p:xfrm>
          <a:off x="3136900" y="2730500"/>
          <a:ext cx="2795588" cy="396875"/>
        </p:xfrm>
        <a:graphic>
          <a:graphicData uri="http://schemas.openxmlformats.org/presentationml/2006/ole">
            <mc:AlternateContent xmlns:mc="http://schemas.openxmlformats.org/markup-compatibility/2006">
              <mc:Choice xmlns:v="urn:schemas-microsoft-com:vml" Requires="v">
                <p:oleObj spid="_x0000_s16409" name="Equation" r:id="rId8" imgW="1434960" imgH="203040" progId="Equation.DSMT4">
                  <p:embed/>
                </p:oleObj>
              </mc:Choice>
              <mc:Fallback>
                <p:oleObj name="Equation" r:id="rId8" imgW="1434960" imgH="203040" progId="Equation.DSMT4">
                  <p:embed/>
                  <p:pic>
                    <p:nvPicPr>
                      <p:cNvPr id="0" name=""/>
                      <p:cNvPicPr>
                        <a:picLocks noChangeAspect="1" noChangeArrowheads="1"/>
                      </p:cNvPicPr>
                      <p:nvPr/>
                    </p:nvPicPr>
                    <p:blipFill>
                      <a:blip r:embed="rId9"/>
                      <a:srcRect/>
                      <a:stretch>
                        <a:fillRect/>
                      </a:stretch>
                    </p:blipFill>
                    <p:spPr bwMode="auto">
                      <a:xfrm>
                        <a:off x="3136900" y="2730500"/>
                        <a:ext cx="2795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465617365"/>
              </p:ext>
            </p:extLst>
          </p:nvPr>
        </p:nvGraphicFramePr>
        <p:xfrm>
          <a:off x="1447800" y="5192712"/>
          <a:ext cx="6383338" cy="446088"/>
        </p:xfrm>
        <a:graphic>
          <a:graphicData uri="http://schemas.openxmlformats.org/presentationml/2006/ole">
            <mc:AlternateContent xmlns:mc="http://schemas.openxmlformats.org/markup-compatibility/2006">
              <mc:Choice xmlns:v="urn:schemas-microsoft-com:vml" Requires="v">
                <p:oleObj spid="_x0000_s16410" name="Equation" r:id="rId10" imgW="3276360" imgH="228600" progId="Equation.DSMT4">
                  <p:embed/>
                </p:oleObj>
              </mc:Choice>
              <mc:Fallback>
                <p:oleObj name="Equation" r:id="rId10" imgW="3276360" imgH="228600" progId="Equation.DSMT4">
                  <p:embed/>
                  <p:pic>
                    <p:nvPicPr>
                      <p:cNvPr id="0" name=""/>
                      <p:cNvPicPr>
                        <a:picLocks noChangeAspect="1" noChangeArrowheads="1"/>
                      </p:cNvPicPr>
                      <p:nvPr/>
                    </p:nvPicPr>
                    <p:blipFill>
                      <a:blip r:embed="rId11"/>
                      <a:srcRect/>
                      <a:stretch>
                        <a:fillRect/>
                      </a:stretch>
                    </p:blipFill>
                    <p:spPr bwMode="auto">
                      <a:xfrm>
                        <a:off x="1447800" y="5192712"/>
                        <a:ext cx="638333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1549066436"/>
              </p:ext>
            </p:extLst>
          </p:nvPr>
        </p:nvGraphicFramePr>
        <p:xfrm>
          <a:off x="2771775" y="5648325"/>
          <a:ext cx="3735388" cy="371475"/>
        </p:xfrm>
        <a:graphic>
          <a:graphicData uri="http://schemas.openxmlformats.org/presentationml/2006/ole">
            <mc:AlternateContent xmlns:mc="http://schemas.openxmlformats.org/markup-compatibility/2006">
              <mc:Choice xmlns:v="urn:schemas-microsoft-com:vml" Requires="v">
                <p:oleObj spid="_x0000_s16411" name="Equation" r:id="rId12" imgW="1917360" imgH="190440" progId="Equation.DSMT4">
                  <p:embed/>
                </p:oleObj>
              </mc:Choice>
              <mc:Fallback>
                <p:oleObj name="Equation" r:id="rId12" imgW="1917360" imgH="190440" progId="Equation.DSMT4">
                  <p:embed/>
                  <p:pic>
                    <p:nvPicPr>
                      <p:cNvPr id="0" name=""/>
                      <p:cNvPicPr>
                        <a:picLocks noChangeAspect="1" noChangeArrowheads="1"/>
                      </p:cNvPicPr>
                      <p:nvPr/>
                    </p:nvPicPr>
                    <p:blipFill>
                      <a:blip r:embed="rId13"/>
                      <a:srcRect/>
                      <a:stretch>
                        <a:fillRect/>
                      </a:stretch>
                    </p:blipFill>
                    <p:spPr bwMode="auto">
                      <a:xfrm>
                        <a:off x="2771775" y="5648325"/>
                        <a:ext cx="373538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560907125"/>
              </p:ext>
            </p:extLst>
          </p:nvPr>
        </p:nvGraphicFramePr>
        <p:xfrm>
          <a:off x="3540125" y="2109788"/>
          <a:ext cx="2325688" cy="396875"/>
        </p:xfrm>
        <a:graphic>
          <a:graphicData uri="http://schemas.openxmlformats.org/presentationml/2006/ole">
            <mc:AlternateContent xmlns:mc="http://schemas.openxmlformats.org/markup-compatibility/2006">
              <mc:Choice xmlns:v="urn:schemas-microsoft-com:vml" Requires="v">
                <p:oleObj spid="_x0000_s16412" name="Equation" r:id="rId14" imgW="1193760" imgH="203040" progId="Equation.DSMT4">
                  <p:embed/>
                </p:oleObj>
              </mc:Choice>
              <mc:Fallback>
                <p:oleObj name="Equation" r:id="rId14" imgW="1193760" imgH="203040" progId="Equation.DSMT4">
                  <p:embed/>
                  <p:pic>
                    <p:nvPicPr>
                      <p:cNvPr id="0" name=""/>
                      <p:cNvPicPr>
                        <a:picLocks noChangeAspect="1" noChangeArrowheads="1"/>
                      </p:cNvPicPr>
                      <p:nvPr/>
                    </p:nvPicPr>
                    <p:blipFill>
                      <a:blip r:embed="rId15"/>
                      <a:srcRect/>
                      <a:stretch>
                        <a:fillRect/>
                      </a:stretch>
                    </p:blipFill>
                    <p:spPr bwMode="auto">
                      <a:xfrm>
                        <a:off x="3540125" y="2109788"/>
                        <a:ext cx="23256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3009422468"/>
              </p:ext>
            </p:extLst>
          </p:nvPr>
        </p:nvGraphicFramePr>
        <p:xfrm>
          <a:off x="2994819" y="4784725"/>
          <a:ext cx="3289300" cy="396875"/>
        </p:xfrm>
        <a:graphic>
          <a:graphicData uri="http://schemas.openxmlformats.org/presentationml/2006/ole">
            <mc:AlternateContent xmlns:mc="http://schemas.openxmlformats.org/markup-compatibility/2006">
              <mc:Choice xmlns:v="urn:schemas-microsoft-com:vml" Requires="v">
                <p:oleObj spid="_x0000_s16413" name="Equation" r:id="rId16" imgW="1688760" imgH="203040" progId="Equation.DSMT4">
                  <p:embed/>
                </p:oleObj>
              </mc:Choice>
              <mc:Fallback>
                <p:oleObj name="Equation" r:id="rId16" imgW="1688760" imgH="203040" progId="Equation.DSMT4">
                  <p:embed/>
                  <p:pic>
                    <p:nvPicPr>
                      <p:cNvPr id="0" name=""/>
                      <p:cNvPicPr>
                        <a:picLocks noChangeAspect="1" noChangeArrowheads="1"/>
                      </p:cNvPicPr>
                      <p:nvPr/>
                    </p:nvPicPr>
                    <p:blipFill>
                      <a:blip r:embed="rId17"/>
                      <a:srcRect/>
                      <a:stretch>
                        <a:fillRect/>
                      </a:stretch>
                    </p:blipFill>
                    <p:spPr bwMode="auto">
                      <a:xfrm>
                        <a:off x="2994819" y="4784725"/>
                        <a:ext cx="3289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24563569"/>
      </p:ext>
    </p:extLst>
  </p:cSld>
  <p:clrMapOvr>
    <a:masterClrMapping/>
  </p:clrMapOvr>
  <mc:AlternateContent xmlns:mc="http://schemas.openxmlformats.org/markup-compatibility/2006">
    <mc:Choice xmlns:p14="http://schemas.microsoft.com/office/powerpoint/2010/main" Requires="p14">
      <p:transition spd="slow" p14:dur="2000" advTm="84292"/>
    </mc:Choice>
    <mc:Fallback>
      <p:transition spd="slow" advTm="842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series</a:t>
            </a:r>
            <a:endParaRPr lang="en-CA" dirty="0"/>
          </a:p>
        </p:txBody>
      </p:sp>
      <p:sp>
        <p:nvSpPr>
          <p:cNvPr id="3" name="Content Placeholder 2"/>
          <p:cNvSpPr>
            <a:spLocks noGrp="1"/>
          </p:cNvSpPr>
          <p:nvPr>
            <p:ph idx="1"/>
          </p:nvPr>
        </p:nvSpPr>
        <p:spPr/>
        <p:txBody>
          <a:bodyPr/>
          <a:lstStyle/>
          <a:p>
            <a:r>
              <a:rPr lang="en-US" dirty="0" smtClean="0"/>
              <a:t>An arithmetic series is boring:</a:t>
            </a:r>
          </a:p>
          <a:p>
            <a:endParaRPr lang="en-US" dirty="0"/>
          </a:p>
          <a:p>
            <a:endParaRPr lang="en-US" dirty="0" smtClean="0"/>
          </a:p>
          <a:p>
            <a:endParaRPr lang="en-US" dirty="0"/>
          </a:p>
          <a:p>
            <a:endParaRPr lang="en-US" dirty="0" smtClean="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1079699109"/>
              </p:ext>
            </p:extLst>
          </p:nvPr>
        </p:nvGraphicFramePr>
        <p:xfrm>
          <a:off x="1905000" y="2133600"/>
          <a:ext cx="5441950" cy="1314450"/>
        </p:xfrm>
        <a:graphic>
          <a:graphicData uri="http://schemas.openxmlformats.org/presentationml/2006/ole">
            <mc:AlternateContent xmlns:mc="http://schemas.openxmlformats.org/markup-compatibility/2006">
              <mc:Choice xmlns:v="urn:schemas-microsoft-com:vml" Requires="v">
                <p:oleObj spid="_x0000_s17417" name="Equation" r:id="rId6" imgW="2793960" imgH="672840" progId="Equation.DSMT4">
                  <p:embed/>
                </p:oleObj>
              </mc:Choice>
              <mc:Fallback>
                <p:oleObj name="Equation" r:id="rId6" imgW="2793960" imgH="672840" progId="Equation.DSMT4">
                  <p:embed/>
                  <p:pic>
                    <p:nvPicPr>
                      <p:cNvPr id="0" name=""/>
                      <p:cNvPicPr>
                        <a:picLocks noChangeAspect="1" noChangeArrowheads="1"/>
                      </p:cNvPicPr>
                      <p:nvPr/>
                    </p:nvPicPr>
                    <p:blipFill>
                      <a:blip r:embed="rId7"/>
                      <a:srcRect/>
                      <a:stretch>
                        <a:fillRect/>
                      </a:stretch>
                    </p:blipFill>
                    <p:spPr bwMode="auto">
                      <a:xfrm>
                        <a:off x="1905000" y="2133600"/>
                        <a:ext cx="544195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05727225"/>
      </p:ext>
    </p:extLst>
  </p:cSld>
  <p:clrMapOvr>
    <a:masterClrMapping/>
  </p:clrMapOvr>
  <mc:AlternateContent xmlns:mc="http://schemas.openxmlformats.org/markup-compatibility/2006">
    <mc:Choice xmlns:p14="http://schemas.microsoft.com/office/powerpoint/2010/main" Requires="p14">
      <p:transition spd="slow" p14:dur="2000" advTm="78268"/>
    </mc:Choice>
    <mc:Fallback>
      <p:transition spd="slow" advTm="78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series</a:t>
            </a:r>
            <a:endParaRPr lang="en-CA" dirty="0"/>
          </a:p>
        </p:txBody>
      </p:sp>
      <p:sp>
        <p:nvSpPr>
          <p:cNvPr id="3" name="Content Placeholder 2"/>
          <p:cNvSpPr>
            <a:spLocks noGrp="1"/>
          </p:cNvSpPr>
          <p:nvPr>
            <p:ph idx="1"/>
          </p:nvPr>
        </p:nvSpPr>
        <p:spPr/>
        <p:txBody>
          <a:bodyPr/>
          <a:lstStyle/>
          <a:p>
            <a:r>
              <a:rPr lang="en-US" dirty="0" smtClean="0"/>
              <a:t>What about geometric series             ?</a:t>
            </a:r>
          </a:p>
          <a:p>
            <a:endParaRPr lang="en-US" dirty="0"/>
          </a:p>
          <a:p>
            <a:pPr lvl="1"/>
            <a:r>
              <a:rPr lang="en-US" dirty="0" smtClean="0"/>
              <a:t>Recall that                                  </a:t>
            </a:r>
          </a:p>
          <a:p>
            <a:pPr lvl="1"/>
            <a:endParaRPr lang="en-US" dirty="0"/>
          </a:p>
          <a:p>
            <a:pPr lvl="1"/>
            <a:r>
              <a:rPr lang="en-US" dirty="0" smtClean="0"/>
              <a:t>So if             , we note that as </a:t>
            </a:r>
            <a:r>
              <a:rPr lang="en-US" i="1" dirty="0" smtClean="0">
                <a:latin typeface="Times New Roman" panose="02020603050405020304" pitchFamily="18" charset="0"/>
              </a:rPr>
              <a:t>n</a:t>
            </a:r>
            <a:r>
              <a:rPr lang="en-US" dirty="0" smtClean="0"/>
              <a:t> becomes larger and larger,</a:t>
            </a:r>
          </a:p>
          <a:p>
            <a:pPr lvl="1"/>
            <a:endParaRPr lang="en-US" dirty="0"/>
          </a:p>
          <a:p>
            <a:pPr lvl="1"/>
            <a:r>
              <a:rPr lang="en-US" dirty="0" smtClean="0"/>
              <a:t>Thus,  </a:t>
            </a:r>
            <a:endParaRPr lang="en-US" dirty="0" smtClean="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12" name="Object 11"/>
          <p:cNvGraphicFramePr>
            <a:graphicFrameLocks noChangeAspect="1"/>
          </p:cNvGraphicFramePr>
          <p:nvPr>
            <p:extLst>
              <p:ext uri="{D42A27DB-BD31-4B8C-83A1-F6EECF244321}">
                <p14:modId xmlns:p14="http://schemas.microsoft.com/office/powerpoint/2010/main" val="775603325"/>
              </p:ext>
            </p:extLst>
          </p:nvPr>
        </p:nvGraphicFramePr>
        <p:xfrm>
          <a:off x="4352278" y="1438922"/>
          <a:ext cx="790575" cy="769937"/>
        </p:xfrm>
        <a:graphic>
          <a:graphicData uri="http://schemas.openxmlformats.org/presentationml/2006/ole">
            <mc:AlternateContent xmlns:mc="http://schemas.openxmlformats.org/markup-compatibility/2006">
              <mc:Choice xmlns:v="urn:schemas-microsoft-com:vml" Requires="v">
                <p:oleObj spid="_x0000_s18469" name="Equation" r:id="rId6" imgW="406080" imgH="393480" progId="Equation.DSMT4">
                  <p:embed/>
                </p:oleObj>
              </mc:Choice>
              <mc:Fallback>
                <p:oleObj name="Equation" r:id="rId6" imgW="406080" imgH="393480" progId="Equation.DSMT4">
                  <p:embed/>
                  <p:pic>
                    <p:nvPicPr>
                      <p:cNvPr id="0" name=""/>
                      <p:cNvPicPr>
                        <a:picLocks noChangeAspect="1" noChangeArrowheads="1"/>
                      </p:cNvPicPr>
                      <p:nvPr/>
                    </p:nvPicPr>
                    <p:blipFill>
                      <a:blip r:embed="rId7"/>
                      <a:srcRect/>
                      <a:stretch>
                        <a:fillRect/>
                      </a:stretch>
                    </p:blipFill>
                    <p:spPr bwMode="auto">
                      <a:xfrm>
                        <a:off x="4352278" y="1438922"/>
                        <a:ext cx="7905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868303420"/>
              </p:ext>
            </p:extLst>
          </p:nvPr>
        </p:nvGraphicFramePr>
        <p:xfrm>
          <a:off x="2523478" y="2209800"/>
          <a:ext cx="2003425" cy="792162"/>
        </p:xfrm>
        <a:graphic>
          <a:graphicData uri="http://schemas.openxmlformats.org/presentationml/2006/ole">
            <mc:AlternateContent xmlns:mc="http://schemas.openxmlformats.org/markup-compatibility/2006">
              <mc:Choice xmlns:v="urn:schemas-microsoft-com:vml" Requires="v">
                <p:oleObj spid="_x0000_s18470" name="Equation" r:id="rId8" imgW="1028520" imgH="406080" progId="Equation.DSMT4">
                  <p:embed/>
                </p:oleObj>
              </mc:Choice>
              <mc:Fallback>
                <p:oleObj name="Equation" r:id="rId8" imgW="1028520" imgH="406080" progId="Equation.DSMT4">
                  <p:embed/>
                  <p:pic>
                    <p:nvPicPr>
                      <p:cNvPr id="0" name="Object 7"/>
                      <p:cNvPicPr>
                        <a:picLocks noChangeAspect="1" noChangeArrowheads="1"/>
                      </p:cNvPicPr>
                      <p:nvPr/>
                    </p:nvPicPr>
                    <p:blipFill>
                      <a:blip r:embed="rId9"/>
                      <a:srcRect/>
                      <a:stretch>
                        <a:fillRect/>
                      </a:stretch>
                    </p:blipFill>
                    <p:spPr bwMode="auto">
                      <a:xfrm>
                        <a:off x="2523478" y="2209800"/>
                        <a:ext cx="200342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350084144"/>
              </p:ext>
            </p:extLst>
          </p:nvPr>
        </p:nvGraphicFramePr>
        <p:xfrm>
          <a:off x="1855434" y="3139869"/>
          <a:ext cx="735172" cy="490696"/>
        </p:xfrm>
        <a:graphic>
          <a:graphicData uri="http://schemas.openxmlformats.org/presentationml/2006/ole">
            <mc:AlternateContent xmlns:mc="http://schemas.openxmlformats.org/markup-compatibility/2006">
              <mc:Choice xmlns:v="urn:schemas-microsoft-com:vml" Requires="v">
                <p:oleObj spid="_x0000_s18471" name="Equation" r:id="rId10" imgW="342720" imgH="228600" progId="Equation.DSMT4">
                  <p:embed/>
                </p:oleObj>
              </mc:Choice>
              <mc:Fallback>
                <p:oleObj name="Equation" r:id="rId10" imgW="342720" imgH="228600" progId="Equation.DSMT4">
                  <p:embed/>
                  <p:pic>
                    <p:nvPicPr>
                      <p:cNvPr id="0" name=""/>
                      <p:cNvPicPr>
                        <a:picLocks noChangeAspect="1" noChangeArrowheads="1"/>
                      </p:cNvPicPr>
                      <p:nvPr/>
                    </p:nvPicPr>
                    <p:blipFill>
                      <a:blip r:embed="rId11"/>
                      <a:srcRect/>
                      <a:stretch>
                        <a:fillRect/>
                      </a:stretch>
                    </p:blipFill>
                    <p:spPr bwMode="auto">
                      <a:xfrm>
                        <a:off x="1855434" y="3139869"/>
                        <a:ext cx="735172" cy="490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162961688"/>
              </p:ext>
            </p:extLst>
          </p:nvPr>
        </p:nvGraphicFramePr>
        <p:xfrm>
          <a:off x="7687322" y="3141956"/>
          <a:ext cx="1116013" cy="409575"/>
        </p:xfrm>
        <a:graphic>
          <a:graphicData uri="http://schemas.openxmlformats.org/presentationml/2006/ole">
            <mc:AlternateContent xmlns:mc="http://schemas.openxmlformats.org/markup-compatibility/2006">
              <mc:Choice xmlns:v="urn:schemas-microsoft-com:vml" Requires="v">
                <p:oleObj spid="_x0000_s18472" name="Equation" r:id="rId12" imgW="520560" imgH="190440" progId="Equation.DSMT4">
                  <p:embed/>
                </p:oleObj>
              </mc:Choice>
              <mc:Fallback>
                <p:oleObj name="Equation" r:id="rId12" imgW="520560" imgH="190440" progId="Equation.DSMT4">
                  <p:embed/>
                  <p:pic>
                    <p:nvPicPr>
                      <p:cNvPr id="0" name=""/>
                      <p:cNvPicPr>
                        <a:picLocks noChangeAspect="1" noChangeArrowheads="1"/>
                      </p:cNvPicPr>
                      <p:nvPr/>
                    </p:nvPicPr>
                    <p:blipFill>
                      <a:blip r:embed="rId13"/>
                      <a:srcRect/>
                      <a:stretch>
                        <a:fillRect/>
                      </a:stretch>
                    </p:blipFill>
                    <p:spPr bwMode="auto">
                      <a:xfrm>
                        <a:off x="7687322" y="3141956"/>
                        <a:ext cx="11160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603142475"/>
              </p:ext>
            </p:extLst>
          </p:nvPr>
        </p:nvGraphicFramePr>
        <p:xfrm>
          <a:off x="2100263" y="3705225"/>
          <a:ext cx="2027237" cy="790575"/>
        </p:xfrm>
        <a:graphic>
          <a:graphicData uri="http://schemas.openxmlformats.org/presentationml/2006/ole">
            <mc:AlternateContent xmlns:mc="http://schemas.openxmlformats.org/markup-compatibility/2006">
              <mc:Choice xmlns:v="urn:schemas-microsoft-com:vml" Requires="v">
                <p:oleObj spid="_x0000_s18473" name="Equation" r:id="rId14" imgW="1041120" imgH="406080" progId="Equation.DSMT4">
                  <p:embed/>
                </p:oleObj>
              </mc:Choice>
              <mc:Fallback>
                <p:oleObj name="Equation" r:id="rId14" imgW="1041120" imgH="406080" progId="Equation.DSMT4">
                  <p:embed/>
                  <p:pic>
                    <p:nvPicPr>
                      <p:cNvPr id="0" name=""/>
                      <p:cNvPicPr>
                        <a:picLocks noChangeAspect="1" noChangeArrowheads="1"/>
                      </p:cNvPicPr>
                      <p:nvPr/>
                    </p:nvPicPr>
                    <p:blipFill>
                      <a:blip r:embed="rId15"/>
                      <a:srcRect/>
                      <a:stretch>
                        <a:fillRect/>
                      </a:stretch>
                    </p:blipFill>
                    <p:spPr bwMode="auto">
                      <a:xfrm>
                        <a:off x="2100263" y="3705225"/>
                        <a:ext cx="2027237"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4088648933"/>
              </p:ext>
            </p:extLst>
          </p:nvPr>
        </p:nvGraphicFramePr>
        <p:xfrm>
          <a:off x="4114800" y="3728684"/>
          <a:ext cx="815975" cy="717550"/>
        </p:xfrm>
        <a:graphic>
          <a:graphicData uri="http://schemas.openxmlformats.org/presentationml/2006/ole">
            <mc:AlternateContent xmlns:mc="http://schemas.openxmlformats.org/markup-compatibility/2006">
              <mc:Choice xmlns:v="urn:schemas-microsoft-com:vml" Requires="v">
                <p:oleObj spid="_x0000_s18474" name="Equation" r:id="rId16" imgW="419040" imgH="368280" progId="Equation.DSMT4">
                  <p:embed/>
                </p:oleObj>
              </mc:Choice>
              <mc:Fallback>
                <p:oleObj name="Equation" r:id="rId16" imgW="419040" imgH="368280" progId="Equation.DSMT4">
                  <p:embed/>
                  <p:pic>
                    <p:nvPicPr>
                      <p:cNvPr id="0" name=""/>
                      <p:cNvPicPr/>
                      <p:nvPr/>
                    </p:nvPicPr>
                    <p:blipFill>
                      <a:blip r:embed="rId17"/>
                      <a:stretch>
                        <a:fillRect/>
                      </a:stretch>
                    </p:blipFill>
                    <p:spPr>
                      <a:xfrm>
                        <a:off x="4114800" y="3728684"/>
                        <a:ext cx="815975" cy="717550"/>
                      </a:xfrm>
                      <a:prstGeom prst="rect">
                        <a:avLst/>
                      </a:prstGeom>
                    </p:spPr>
                  </p:pic>
                </p:oleObj>
              </mc:Fallback>
            </mc:AlternateContent>
          </a:graphicData>
        </a:graphic>
      </p:graphicFrame>
      <p:cxnSp>
        <p:nvCxnSpPr>
          <p:cNvPr id="16" name="Straight Connector 15"/>
          <p:cNvCxnSpPr/>
          <p:nvPr/>
        </p:nvCxnSpPr>
        <p:spPr>
          <a:xfrm flipH="1">
            <a:off x="3581400" y="3796112"/>
            <a:ext cx="419100" cy="22900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972892016"/>
      </p:ext>
    </p:extLst>
  </p:cSld>
  <p:clrMapOvr>
    <a:masterClrMapping/>
  </p:clrMapOvr>
  <mc:AlternateContent xmlns:mc="http://schemas.openxmlformats.org/markup-compatibility/2006">
    <mc:Choice xmlns:p14="http://schemas.microsoft.com/office/powerpoint/2010/main" Requires="p14">
      <p:transition spd="slow" p14:dur="2000" advTm="105313"/>
    </mc:Choice>
    <mc:Fallback>
      <p:transition spd="slow" advTm="105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series</a:t>
            </a:r>
            <a:endParaRPr lang="en-CA" dirty="0"/>
          </a:p>
        </p:txBody>
      </p:sp>
      <p:sp>
        <p:nvSpPr>
          <p:cNvPr id="3" name="Content Placeholder 2"/>
          <p:cNvSpPr>
            <a:spLocks noGrp="1"/>
          </p:cNvSpPr>
          <p:nvPr>
            <p:ph idx="1"/>
          </p:nvPr>
        </p:nvSpPr>
        <p:spPr/>
        <p:txBody>
          <a:bodyPr/>
          <a:lstStyle/>
          <a:p>
            <a:r>
              <a:rPr lang="en-US" dirty="0" smtClean="0"/>
              <a:t>For example,</a:t>
            </a:r>
          </a:p>
          <a:p>
            <a:endParaRPr lang="en-US" dirty="0"/>
          </a:p>
          <a:p>
            <a:pPr lvl="1"/>
            <a:endParaRPr lang="en-US" dirty="0" smtClean="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22</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2539177915"/>
              </p:ext>
            </p:extLst>
          </p:nvPr>
        </p:nvGraphicFramePr>
        <p:xfrm>
          <a:off x="1905000" y="2209800"/>
          <a:ext cx="3633787" cy="841375"/>
        </p:xfrm>
        <a:graphic>
          <a:graphicData uri="http://schemas.openxmlformats.org/presentationml/2006/ole">
            <mc:AlternateContent xmlns:mc="http://schemas.openxmlformats.org/markup-compatibility/2006">
              <mc:Choice xmlns:v="urn:schemas-microsoft-com:vml" Requires="v">
                <p:oleObj spid="_x0000_s19555" name="Equation" r:id="rId6" imgW="1866600" imgH="431640" progId="Equation.DSMT4">
                  <p:embed/>
                </p:oleObj>
              </mc:Choice>
              <mc:Fallback>
                <p:oleObj name="Equation" r:id="rId6" imgW="1866600" imgH="431640" progId="Equation.DSMT4">
                  <p:embed/>
                  <p:pic>
                    <p:nvPicPr>
                      <p:cNvPr id="0" name=""/>
                      <p:cNvPicPr>
                        <a:picLocks noChangeAspect="1" noChangeArrowheads="1"/>
                      </p:cNvPicPr>
                      <p:nvPr/>
                    </p:nvPicPr>
                    <p:blipFill>
                      <a:blip r:embed="rId7"/>
                      <a:srcRect/>
                      <a:stretch>
                        <a:fillRect/>
                      </a:stretch>
                    </p:blipFill>
                    <p:spPr bwMode="auto">
                      <a:xfrm>
                        <a:off x="1905000" y="2209800"/>
                        <a:ext cx="3633787"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504765110"/>
              </p:ext>
            </p:extLst>
          </p:nvPr>
        </p:nvGraphicFramePr>
        <p:xfrm>
          <a:off x="5586413" y="2286000"/>
          <a:ext cx="815975" cy="790575"/>
        </p:xfrm>
        <a:graphic>
          <a:graphicData uri="http://schemas.openxmlformats.org/presentationml/2006/ole">
            <mc:AlternateContent xmlns:mc="http://schemas.openxmlformats.org/markup-compatibility/2006">
              <mc:Choice xmlns:v="urn:schemas-microsoft-com:vml" Requires="v">
                <p:oleObj spid="_x0000_s19556" name="Equation" r:id="rId8" imgW="419040" imgH="406080" progId="Equation.DSMT4">
                  <p:embed/>
                </p:oleObj>
              </mc:Choice>
              <mc:Fallback>
                <p:oleObj name="Equation" r:id="rId8" imgW="419040" imgH="406080" progId="Equation.DSMT4">
                  <p:embed/>
                  <p:pic>
                    <p:nvPicPr>
                      <p:cNvPr id="0" name=""/>
                      <p:cNvPicPr>
                        <a:picLocks noChangeAspect="1" noChangeArrowheads="1"/>
                      </p:cNvPicPr>
                      <p:nvPr/>
                    </p:nvPicPr>
                    <p:blipFill>
                      <a:blip r:embed="rId9"/>
                      <a:srcRect/>
                      <a:stretch>
                        <a:fillRect/>
                      </a:stretch>
                    </p:blipFill>
                    <p:spPr bwMode="auto">
                      <a:xfrm>
                        <a:off x="5586413" y="2286000"/>
                        <a:ext cx="8159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4031116433"/>
              </p:ext>
            </p:extLst>
          </p:nvPr>
        </p:nvGraphicFramePr>
        <p:xfrm>
          <a:off x="6477000" y="2286000"/>
          <a:ext cx="469900" cy="790575"/>
        </p:xfrm>
        <a:graphic>
          <a:graphicData uri="http://schemas.openxmlformats.org/presentationml/2006/ole">
            <mc:AlternateContent xmlns:mc="http://schemas.openxmlformats.org/markup-compatibility/2006">
              <mc:Choice xmlns:v="urn:schemas-microsoft-com:vml" Requires="v">
                <p:oleObj spid="_x0000_s19557" name="Equation" r:id="rId10" imgW="241200" imgH="406080" progId="Equation.DSMT4">
                  <p:embed/>
                </p:oleObj>
              </mc:Choice>
              <mc:Fallback>
                <p:oleObj name="Equation" r:id="rId10" imgW="241200" imgH="406080" progId="Equation.DSMT4">
                  <p:embed/>
                  <p:pic>
                    <p:nvPicPr>
                      <p:cNvPr id="0" name=""/>
                      <p:cNvPicPr>
                        <a:picLocks noChangeAspect="1" noChangeArrowheads="1"/>
                      </p:cNvPicPr>
                      <p:nvPr/>
                    </p:nvPicPr>
                    <p:blipFill>
                      <a:blip r:embed="rId11"/>
                      <a:srcRect/>
                      <a:stretch>
                        <a:fillRect/>
                      </a:stretch>
                    </p:blipFill>
                    <p:spPr bwMode="auto">
                      <a:xfrm>
                        <a:off x="6477000" y="2286000"/>
                        <a:ext cx="4699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614206002"/>
              </p:ext>
            </p:extLst>
          </p:nvPr>
        </p:nvGraphicFramePr>
        <p:xfrm>
          <a:off x="7162800" y="2514600"/>
          <a:ext cx="444500" cy="296862"/>
        </p:xfrm>
        <a:graphic>
          <a:graphicData uri="http://schemas.openxmlformats.org/presentationml/2006/ole">
            <mc:AlternateContent xmlns:mc="http://schemas.openxmlformats.org/markup-compatibility/2006">
              <mc:Choice xmlns:v="urn:schemas-microsoft-com:vml" Requires="v">
                <p:oleObj spid="_x0000_s19558" name="Equation" r:id="rId12" imgW="228600" imgH="152280" progId="Equation.DSMT4">
                  <p:embed/>
                </p:oleObj>
              </mc:Choice>
              <mc:Fallback>
                <p:oleObj name="Equation" r:id="rId12" imgW="228600" imgH="152280" progId="Equation.DSMT4">
                  <p:embed/>
                  <p:pic>
                    <p:nvPicPr>
                      <p:cNvPr id="0" name=""/>
                      <p:cNvPicPr>
                        <a:picLocks noChangeAspect="1" noChangeArrowheads="1"/>
                      </p:cNvPicPr>
                      <p:nvPr/>
                    </p:nvPicPr>
                    <p:blipFill>
                      <a:blip r:embed="rId13"/>
                      <a:srcRect/>
                      <a:stretch>
                        <a:fillRect/>
                      </a:stretch>
                    </p:blipFill>
                    <p:spPr bwMode="auto">
                      <a:xfrm>
                        <a:off x="7162800" y="2514600"/>
                        <a:ext cx="44450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888534489"/>
              </p:ext>
            </p:extLst>
          </p:nvPr>
        </p:nvGraphicFramePr>
        <p:xfrm>
          <a:off x="1843088" y="3276600"/>
          <a:ext cx="3757612" cy="841375"/>
        </p:xfrm>
        <a:graphic>
          <a:graphicData uri="http://schemas.openxmlformats.org/presentationml/2006/ole">
            <mc:AlternateContent xmlns:mc="http://schemas.openxmlformats.org/markup-compatibility/2006">
              <mc:Choice xmlns:v="urn:schemas-microsoft-com:vml" Requires="v">
                <p:oleObj spid="_x0000_s19559" name="Equation" r:id="rId14" imgW="1930320" imgH="431640" progId="Equation.DSMT4">
                  <p:embed/>
                </p:oleObj>
              </mc:Choice>
              <mc:Fallback>
                <p:oleObj name="Equation" r:id="rId14" imgW="1930320" imgH="431640" progId="Equation.DSMT4">
                  <p:embed/>
                  <p:pic>
                    <p:nvPicPr>
                      <p:cNvPr id="0" name=""/>
                      <p:cNvPicPr>
                        <a:picLocks noChangeAspect="1" noChangeArrowheads="1"/>
                      </p:cNvPicPr>
                      <p:nvPr/>
                    </p:nvPicPr>
                    <p:blipFill>
                      <a:blip r:embed="rId15"/>
                      <a:srcRect/>
                      <a:stretch>
                        <a:fillRect/>
                      </a:stretch>
                    </p:blipFill>
                    <p:spPr bwMode="auto">
                      <a:xfrm>
                        <a:off x="1843088" y="3276600"/>
                        <a:ext cx="375761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567713357"/>
              </p:ext>
            </p:extLst>
          </p:nvPr>
        </p:nvGraphicFramePr>
        <p:xfrm>
          <a:off x="5597525" y="3352800"/>
          <a:ext cx="792163" cy="790575"/>
        </p:xfrm>
        <a:graphic>
          <a:graphicData uri="http://schemas.openxmlformats.org/presentationml/2006/ole">
            <mc:AlternateContent xmlns:mc="http://schemas.openxmlformats.org/markup-compatibility/2006">
              <mc:Choice xmlns:v="urn:schemas-microsoft-com:vml" Requires="v">
                <p:oleObj spid="_x0000_s19560" name="Equation" r:id="rId16" imgW="406080" imgH="406080" progId="Equation.DSMT4">
                  <p:embed/>
                </p:oleObj>
              </mc:Choice>
              <mc:Fallback>
                <p:oleObj name="Equation" r:id="rId16" imgW="406080" imgH="406080" progId="Equation.DSMT4">
                  <p:embed/>
                  <p:pic>
                    <p:nvPicPr>
                      <p:cNvPr id="0" name=""/>
                      <p:cNvPicPr>
                        <a:picLocks noChangeAspect="1" noChangeArrowheads="1"/>
                      </p:cNvPicPr>
                      <p:nvPr/>
                    </p:nvPicPr>
                    <p:blipFill>
                      <a:blip r:embed="rId17"/>
                      <a:srcRect/>
                      <a:stretch>
                        <a:fillRect/>
                      </a:stretch>
                    </p:blipFill>
                    <p:spPr bwMode="auto">
                      <a:xfrm>
                        <a:off x="5597525" y="3352800"/>
                        <a:ext cx="792163"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644457896"/>
              </p:ext>
            </p:extLst>
          </p:nvPr>
        </p:nvGraphicFramePr>
        <p:xfrm>
          <a:off x="6477000" y="3352800"/>
          <a:ext cx="469900" cy="790575"/>
        </p:xfrm>
        <a:graphic>
          <a:graphicData uri="http://schemas.openxmlformats.org/presentationml/2006/ole">
            <mc:AlternateContent xmlns:mc="http://schemas.openxmlformats.org/markup-compatibility/2006">
              <mc:Choice xmlns:v="urn:schemas-microsoft-com:vml" Requires="v">
                <p:oleObj spid="_x0000_s19561" name="Equation" r:id="rId18" imgW="241200" imgH="406080" progId="Equation.DSMT4">
                  <p:embed/>
                </p:oleObj>
              </mc:Choice>
              <mc:Fallback>
                <p:oleObj name="Equation" r:id="rId18" imgW="241200" imgH="406080" progId="Equation.DSMT4">
                  <p:embed/>
                  <p:pic>
                    <p:nvPicPr>
                      <p:cNvPr id="0" name=""/>
                      <p:cNvPicPr>
                        <a:picLocks noChangeAspect="1" noChangeArrowheads="1"/>
                      </p:cNvPicPr>
                      <p:nvPr/>
                    </p:nvPicPr>
                    <p:blipFill>
                      <a:blip r:embed="rId19"/>
                      <a:srcRect/>
                      <a:stretch>
                        <a:fillRect/>
                      </a:stretch>
                    </p:blipFill>
                    <p:spPr bwMode="auto">
                      <a:xfrm>
                        <a:off x="6477000" y="3352800"/>
                        <a:ext cx="4699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720771959"/>
              </p:ext>
            </p:extLst>
          </p:nvPr>
        </p:nvGraphicFramePr>
        <p:xfrm>
          <a:off x="7015162" y="3371850"/>
          <a:ext cx="1062038" cy="717550"/>
        </p:xfrm>
        <a:graphic>
          <a:graphicData uri="http://schemas.openxmlformats.org/presentationml/2006/ole">
            <mc:AlternateContent xmlns:mc="http://schemas.openxmlformats.org/markup-compatibility/2006">
              <mc:Choice xmlns:v="urn:schemas-microsoft-com:vml" Requires="v">
                <p:oleObj spid="_x0000_s19562" name="Equation" r:id="rId20" imgW="545760" imgH="368280" progId="Equation.DSMT4">
                  <p:embed/>
                </p:oleObj>
              </mc:Choice>
              <mc:Fallback>
                <p:oleObj name="Equation" r:id="rId20" imgW="545760" imgH="368280" progId="Equation.DSMT4">
                  <p:embed/>
                  <p:pic>
                    <p:nvPicPr>
                      <p:cNvPr id="0" name=""/>
                      <p:cNvPicPr>
                        <a:picLocks noChangeAspect="1" noChangeArrowheads="1"/>
                      </p:cNvPicPr>
                      <p:nvPr/>
                    </p:nvPicPr>
                    <p:blipFill>
                      <a:blip r:embed="rId21"/>
                      <a:srcRect/>
                      <a:stretch>
                        <a:fillRect/>
                      </a:stretch>
                    </p:blipFill>
                    <p:spPr bwMode="auto">
                      <a:xfrm>
                        <a:off x="7015162" y="3371850"/>
                        <a:ext cx="1062038"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060518067"/>
              </p:ext>
            </p:extLst>
          </p:nvPr>
        </p:nvGraphicFramePr>
        <p:xfrm>
          <a:off x="1743075" y="4267200"/>
          <a:ext cx="3806825" cy="841375"/>
        </p:xfrm>
        <a:graphic>
          <a:graphicData uri="http://schemas.openxmlformats.org/presentationml/2006/ole">
            <mc:AlternateContent xmlns:mc="http://schemas.openxmlformats.org/markup-compatibility/2006">
              <mc:Choice xmlns:v="urn:schemas-microsoft-com:vml" Requires="v">
                <p:oleObj spid="_x0000_s19563" name="Equation" r:id="rId22" imgW="1955520" imgH="431640" progId="Equation.DSMT4">
                  <p:embed/>
                </p:oleObj>
              </mc:Choice>
              <mc:Fallback>
                <p:oleObj name="Equation" r:id="rId22" imgW="1955520" imgH="431640" progId="Equation.DSMT4">
                  <p:embed/>
                  <p:pic>
                    <p:nvPicPr>
                      <p:cNvPr id="0" name=""/>
                      <p:cNvPicPr>
                        <a:picLocks noChangeAspect="1" noChangeArrowheads="1"/>
                      </p:cNvPicPr>
                      <p:nvPr/>
                    </p:nvPicPr>
                    <p:blipFill>
                      <a:blip r:embed="rId23"/>
                      <a:srcRect/>
                      <a:stretch>
                        <a:fillRect/>
                      </a:stretch>
                    </p:blipFill>
                    <p:spPr bwMode="auto">
                      <a:xfrm>
                        <a:off x="1743075" y="4267200"/>
                        <a:ext cx="380682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4009737192"/>
              </p:ext>
            </p:extLst>
          </p:nvPr>
        </p:nvGraphicFramePr>
        <p:xfrm>
          <a:off x="5494338" y="4332288"/>
          <a:ext cx="1211262" cy="814387"/>
        </p:xfrm>
        <a:graphic>
          <a:graphicData uri="http://schemas.openxmlformats.org/presentationml/2006/ole">
            <mc:AlternateContent xmlns:mc="http://schemas.openxmlformats.org/markup-compatibility/2006">
              <mc:Choice xmlns:v="urn:schemas-microsoft-com:vml" Requires="v">
                <p:oleObj spid="_x0000_s19564" name="Equation" r:id="rId24" imgW="622080" imgH="419040" progId="Equation.DSMT4">
                  <p:embed/>
                </p:oleObj>
              </mc:Choice>
              <mc:Fallback>
                <p:oleObj name="Equation" r:id="rId24" imgW="622080" imgH="419040" progId="Equation.DSMT4">
                  <p:embed/>
                  <p:pic>
                    <p:nvPicPr>
                      <p:cNvPr id="0" name=""/>
                      <p:cNvPicPr>
                        <a:picLocks noChangeAspect="1" noChangeArrowheads="1"/>
                      </p:cNvPicPr>
                      <p:nvPr/>
                    </p:nvPicPr>
                    <p:blipFill>
                      <a:blip r:embed="rId25"/>
                      <a:srcRect/>
                      <a:stretch>
                        <a:fillRect/>
                      </a:stretch>
                    </p:blipFill>
                    <p:spPr bwMode="auto">
                      <a:xfrm>
                        <a:off x="5494338" y="4332288"/>
                        <a:ext cx="1211262"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4028708398"/>
              </p:ext>
            </p:extLst>
          </p:nvPr>
        </p:nvGraphicFramePr>
        <p:xfrm>
          <a:off x="6858000" y="4343400"/>
          <a:ext cx="469900" cy="790575"/>
        </p:xfrm>
        <a:graphic>
          <a:graphicData uri="http://schemas.openxmlformats.org/presentationml/2006/ole">
            <mc:AlternateContent xmlns:mc="http://schemas.openxmlformats.org/markup-compatibility/2006">
              <mc:Choice xmlns:v="urn:schemas-microsoft-com:vml" Requires="v">
                <p:oleObj spid="_x0000_s19565" name="Equation" r:id="rId26" imgW="241200" imgH="406080" progId="Equation.DSMT4">
                  <p:embed/>
                </p:oleObj>
              </mc:Choice>
              <mc:Fallback>
                <p:oleObj name="Equation" r:id="rId26" imgW="241200" imgH="406080" progId="Equation.DSMT4">
                  <p:embed/>
                  <p:pic>
                    <p:nvPicPr>
                      <p:cNvPr id="0" name=""/>
                      <p:cNvPicPr>
                        <a:picLocks noChangeAspect="1" noChangeArrowheads="1"/>
                      </p:cNvPicPr>
                      <p:nvPr/>
                    </p:nvPicPr>
                    <p:blipFill>
                      <a:blip r:embed="rId27"/>
                      <a:srcRect/>
                      <a:stretch>
                        <a:fillRect/>
                      </a:stretch>
                    </p:blipFill>
                    <p:spPr bwMode="auto">
                      <a:xfrm>
                        <a:off x="6858000" y="4343400"/>
                        <a:ext cx="4699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725509459"/>
              </p:ext>
            </p:extLst>
          </p:nvPr>
        </p:nvGraphicFramePr>
        <p:xfrm>
          <a:off x="7431088" y="4362450"/>
          <a:ext cx="493712" cy="717550"/>
        </p:xfrm>
        <a:graphic>
          <a:graphicData uri="http://schemas.openxmlformats.org/presentationml/2006/ole">
            <mc:AlternateContent xmlns:mc="http://schemas.openxmlformats.org/markup-compatibility/2006">
              <mc:Choice xmlns:v="urn:schemas-microsoft-com:vml" Requires="v">
                <p:oleObj spid="_x0000_s19566" name="Equation" r:id="rId28" imgW="253800" imgH="368280" progId="Equation.DSMT4">
                  <p:embed/>
                </p:oleObj>
              </mc:Choice>
              <mc:Fallback>
                <p:oleObj name="Equation" r:id="rId28" imgW="253800" imgH="368280" progId="Equation.DSMT4">
                  <p:embed/>
                  <p:pic>
                    <p:nvPicPr>
                      <p:cNvPr id="0" name=""/>
                      <p:cNvPicPr>
                        <a:picLocks noChangeAspect="1" noChangeArrowheads="1"/>
                      </p:cNvPicPr>
                      <p:nvPr/>
                    </p:nvPicPr>
                    <p:blipFill>
                      <a:blip r:embed="rId29"/>
                      <a:srcRect/>
                      <a:stretch>
                        <a:fillRect/>
                      </a:stretch>
                    </p:blipFill>
                    <p:spPr bwMode="auto">
                      <a:xfrm>
                        <a:off x="7431088" y="4362450"/>
                        <a:ext cx="493712"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722884958"/>
              </p:ext>
            </p:extLst>
          </p:nvPr>
        </p:nvGraphicFramePr>
        <p:xfrm>
          <a:off x="1703388" y="5216525"/>
          <a:ext cx="3905250" cy="841375"/>
        </p:xfrm>
        <a:graphic>
          <a:graphicData uri="http://schemas.openxmlformats.org/presentationml/2006/ole">
            <mc:AlternateContent xmlns:mc="http://schemas.openxmlformats.org/markup-compatibility/2006">
              <mc:Choice xmlns:v="urn:schemas-microsoft-com:vml" Requires="v">
                <p:oleObj spid="_x0000_s19567" name="Equation" r:id="rId30" imgW="2006280" imgH="431640" progId="Equation.DSMT4">
                  <p:embed/>
                </p:oleObj>
              </mc:Choice>
              <mc:Fallback>
                <p:oleObj name="Equation" r:id="rId30" imgW="2006280" imgH="431640" progId="Equation.DSMT4">
                  <p:embed/>
                  <p:pic>
                    <p:nvPicPr>
                      <p:cNvPr id="0" name=""/>
                      <p:cNvPicPr>
                        <a:picLocks noChangeAspect="1" noChangeArrowheads="1"/>
                      </p:cNvPicPr>
                      <p:nvPr/>
                    </p:nvPicPr>
                    <p:blipFill>
                      <a:blip r:embed="rId31"/>
                      <a:srcRect/>
                      <a:stretch>
                        <a:fillRect/>
                      </a:stretch>
                    </p:blipFill>
                    <p:spPr bwMode="auto">
                      <a:xfrm>
                        <a:off x="1703388" y="5216525"/>
                        <a:ext cx="390525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826768016"/>
              </p:ext>
            </p:extLst>
          </p:nvPr>
        </p:nvGraphicFramePr>
        <p:xfrm>
          <a:off x="5514975" y="5281613"/>
          <a:ext cx="1187450" cy="814387"/>
        </p:xfrm>
        <a:graphic>
          <a:graphicData uri="http://schemas.openxmlformats.org/presentationml/2006/ole">
            <mc:AlternateContent xmlns:mc="http://schemas.openxmlformats.org/markup-compatibility/2006">
              <mc:Choice xmlns:v="urn:schemas-microsoft-com:vml" Requires="v">
                <p:oleObj spid="_x0000_s19568" name="Equation" r:id="rId32" imgW="609480" imgH="419040" progId="Equation.DSMT4">
                  <p:embed/>
                </p:oleObj>
              </mc:Choice>
              <mc:Fallback>
                <p:oleObj name="Equation" r:id="rId32" imgW="609480" imgH="419040" progId="Equation.DSMT4">
                  <p:embed/>
                  <p:pic>
                    <p:nvPicPr>
                      <p:cNvPr id="0" name=""/>
                      <p:cNvPicPr>
                        <a:picLocks noChangeAspect="1" noChangeArrowheads="1"/>
                      </p:cNvPicPr>
                      <p:nvPr/>
                    </p:nvPicPr>
                    <p:blipFill>
                      <a:blip r:embed="rId33"/>
                      <a:srcRect/>
                      <a:stretch>
                        <a:fillRect/>
                      </a:stretch>
                    </p:blipFill>
                    <p:spPr bwMode="auto">
                      <a:xfrm>
                        <a:off x="5514975" y="5281613"/>
                        <a:ext cx="1187450"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699005412"/>
              </p:ext>
            </p:extLst>
          </p:nvPr>
        </p:nvGraphicFramePr>
        <p:xfrm>
          <a:off x="6867525" y="5292725"/>
          <a:ext cx="469900" cy="790575"/>
        </p:xfrm>
        <a:graphic>
          <a:graphicData uri="http://schemas.openxmlformats.org/presentationml/2006/ole">
            <mc:AlternateContent xmlns:mc="http://schemas.openxmlformats.org/markup-compatibility/2006">
              <mc:Choice xmlns:v="urn:schemas-microsoft-com:vml" Requires="v">
                <p:oleObj spid="_x0000_s19569" name="Equation" r:id="rId34" imgW="241200" imgH="406080" progId="Equation.DSMT4">
                  <p:embed/>
                </p:oleObj>
              </mc:Choice>
              <mc:Fallback>
                <p:oleObj name="Equation" r:id="rId34" imgW="241200" imgH="406080" progId="Equation.DSMT4">
                  <p:embed/>
                  <p:pic>
                    <p:nvPicPr>
                      <p:cNvPr id="0" name=""/>
                      <p:cNvPicPr>
                        <a:picLocks noChangeAspect="1" noChangeArrowheads="1"/>
                      </p:cNvPicPr>
                      <p:nvPr/>
                    </p:nvPicPr>
                    <p:blipFill>
                      <a:blip r:embed="rId35"/>
                      <a:srcRect/>
                      <a:stretch>
                        <a:fillRect/>
                      </a:stretch>
                    </p:blipFill>
                    <p:spPr bwMode="auto">
                      <a:xfrm>
                        <a:off x="6867525" y="5292725"/>
                        <a:ext cx="4699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4034431551"/>
              </p:ext>
            </p:extLst>
          </p:nvPr>
        </p:nvGraphicFramePr>
        <p:xfrm>
          <a:off x="7440613" y="5311775"/>
          <a:ext cx="493712" cy="717550"/>
        </p:xfrm>
        <a:graphic>
          <a:graphicData uri="http://schemas.openxmlformats.org/presentationml/2006/ole">
            <mc:AlternateContent xmlns:mc="http://schemas.openxmlformats.org/markup-compatibility/2006">
              <mc:Choice xmlns:v="urn:schemas-microsoft-com:vml" Requires="v">
                <p:oleObj spid="_x0000_s19570" name="Equation" r:id="rId36" imgW="253800" imgH="368280" progId="Equation.DSMT4">
                  <p:embed/>
                </p:oleObj>
              </mc:Choice>
              <mc:Fallback>
                <p:oleObj name="Equation" r:id="rId36" imgW="253800" imgH="368280" progId="Equation.DSMT4">
                  <p:embed/>
                  <p:pic>
                    <p:nvPicPr>
                      <p:cNvPr id="0" name=""/>
                      <p:cNvPicPr>
                        <a:picLocks noChangeAspect="1" noChangeArrowheads="1"/>
                      </p:cNvPicPr>
                      <p:nvPr/>
                    </p:nvPicPr>
                    <p:blipFill>
                      <a:blip r:embed="rId37"/>
                      <a:srcRect/>
                      <a:stretch>
                        <a:fillRect/>
                      </a:stretch>
                    </p:blipFill>
                    <p:spPr bwMode="auto">
                      <a:xfrm>
                        <a:off x="7440613" y="5311775"/>
                        <a:ext cx="493712"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11573194"/>
      </p:ext>
    </p:extLst>
  </p:cSld>
  <p:clrMapOvr>
    <a:masterClrMapping/>
  </p:clrMapOvr>
  <mc:AlternateContent xmlns:mc="http://schemas.openxmlformats.org/markup-compatibility/2006">
    <mc:Choice xmlns:p14="http://schemas.microsoft.com/office/powerpoint/2010/main" Requires="p14">
      <p:transition spd="slow" p14:dur="2000" advTm="158057"/>
    </mc:Choice>
    <mc:Fallback>
      <p:transition spd="slow" advTm="1580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t>
            </a:r>
            <a:r>
              <a:rPr lang="en-US" dirty="0" err="1" smtClean="0"/>
              <a:t>aways</a:t>
            </a:r>
            <a:endParaRPr lang="en-CA" dirty="0"/>
          </a:p>
        </p:txBody>
      </p:sp>
      <p:sp>
        <p:nvSpPr>
          <p:cNvPr id="3" name="Content Placeholder 2"/>
          <p:cNvSpPr>
            <a:spLocks noGrp="1"/>
          </p:cNvSpPr>
          <p:nvPr>
            <p:ph idx="1"/>
          </p:nvPr>
        </p:nvSpPr>
        <p:spPr/>
        <p:txBody>
          <a:bodyPr/>
          <a:lstStyle/>
          <a:p>
            <a:r>
              <a:rPr lang="en-US" dirty="0" smtClean="0"/>
              <a:t>What you must remember from this talk includes:</a:t>
            </a:r>
          </a:p>
          <a:p>
            <a:endParaRPr lang="en-US" dirty="0"/>
          </a:p>
          <a:p>
            <a:pPr lvl="1"/>
            <a:endParaRPr lang="en-US" dirty="0" smtClean="0"/>
          </a:p>
        </p:txBody>
      </p:sp>
      <p:sp>
        <p:nvSpPr>
          <p:cNvPr id="9" name="Footer Placeholder 8"/>
          <p:cNvSpPr>
            <a:spLocks noGrp="1"/>
          </p:cNvSpPr>
          <p:nvPr>
            <p:ph type="ftr" sz="quarter" idx="11"/>
          </p:nvPr>
        </p:nvSpPr>
        <p:spPr/>
        <p:txBody>
          <a:bodyPr/>
          <a:lstStyle/>
          <a:p>
            <a:r>
              <a:rPr lang="en-CA" smtClean="0"/>
              <a:t>Sequences, sums and series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pPr/>
              <a:t>23</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907856113"/>
              </p:ext>
            </p:extLst>
          </p:nvPr>
        </p:nvGraphicFramePr>
        <p:xfrm>
          <a:off x="1600200" y="2209800"/>
          <a:ext cx="1906587" cy="898525"/>
        </p:xfrm>
        <a:graphic>
          <a:graphicData uri="http://schemas.openxmlformats.org/presentationml/2006/ole">
            <mc:AlternateContent xmlns:mc="http://schemas.openxmlformats.org/markup-compatibility/2006">
              <mc:Choice xmlns:v="urn:schemas-microsoft-com:vml" Requires="v">
                <p:oleObj spid="_x0000_s20515" name="Equation" r:id="rId6" imgW="888840" imgH="419040" progId="Equation.DSMT4">
                  <p:embed/>
                </p:oleObj>
              </mc:Choice>
              <mc:Fallback>
                <p:oleObj name="Equation" r:id="rId6" imgW="888840" imgH="41904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2209800"/>
                        <a:ext cx="1906587"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274050693"/>
              </p:ext>
            </p:extLst>
          </p:nvPr>
        </p:nvGraphicFramePr>
        <p:xfrm>
          <a:off x="4495800" y="2237514"/>
          <a:ext cx="2203768" cy="871379"/>
        </p:xfrm>
        <a:graphic>
          <a:graphicData uri="http://schemas.openxmlformats.org/presentationml/2006/ole">
            <mc:AlternateContent xmlns:mc="http://schemas.openxmlformats.org/markup-compatibility/2006">
              <mc:Choice xmlns:v="urn:schemas-microsoft-com:vml" Requires="v">
                <p:oleObj spid="_x0000_s20516" name="Equation" r:id="rId8" imgW="1028520" imgH="406080" progId="Equation.DSMT4">
                  <p:embed/>
                </p:oleObj>
              </mc:Choice>
              <mc:Fallback>
                <p:oleObj name="Equation" r:id="rId8" imgW="1028520" imgH="406080" progId="Equation.DSMT4">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95800" y="2237514"/>
                        <a:ext cx="2203768" cy="871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82608625"/>
              </p:ext>
            </p:extLst>
          </p:nvPr>
        </p:nvGraphicFramePr>
        <p:xfrm>
          <a:off x="4495800" y="3270250"/>
          <a:ext cx="1577975" cy="844550"/>
        </p:xfrm>
        <a:graphic>
          <a:graphicData uri="http://schemas.openxmlformats.org/presentationml/2006/ole">
            <mc:AlternateContent xmlns:mc="http://schemas.openxmlformats.org/markup-compatibility/2006">
              <mc:Choice xmlns:v="urn:schemas-microsoft-com:vml" Requires="v">
                <p:oleObj spid="_x0000_s20517" name="Equation" r:id="rId10" imgW="736560" imgH="393480" progId="Equation.DSMT4">
                  <p:embed/>
                </p:oleObj>
              </mc:Choice>
              <mc:Fallback>
                <p:oleObj name="Equation" r:id="rId10" imgW="736560" imgH="393480" progId="Equation.DSMT4">
                  <p:embed/>
                  <p:pic>
                    <p:nvPicPr>
                      <p:cNvPr id="0" name=""/>
                      <p:cNvPicPr>
                        <a:picLocks noChangeAspect="1" noChangeArrowheads="1"/>
                      </p:cNvPicPr>
                      <p:nvPr/>
                    </p:nvPicPr>
                    <p:blipFill>
                      <a:blip r:embed="rId11"/>
                      <a:srcRect/>
                      <a:stretch>
                        <a:fillRect/>
                      </a:stretch>
                    </p:blipFill>
                    <p:spPr bwMode="auto">
                      <a:xfrm>
                        <a:off x="4495800" y="3270250"/>
                        <a:ext cx="1577975"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632172380"/>
              </p:ext>
            </p:extLst>
          </p:nvPr>
        </p:nvGraphicFramePr>
        <p:xfrm>
          <a:off x="3007312" y="4926366"/>
          <a:ext cx="1959293" cy="845185"/>
        </p:xfrm>
        <a:graphic>
          <a:graphicData uri="http://schemas.openxmlformats.org/presentationml/2006/ole">
            <mc:AlternateContent xmlns:mc="http://schemas.openxmlformats.org/markup-compatibility/2006">
              <mc:Choice xmlns:v="urn:schemas-microsoft-com:vml" Requires="v">
                <p:oleObj spid="_x0000_s20518" name="Equation" r:id="rId12" imgW="914400" imgH="393480" progId="Equation.DSMT4">
                  <p:embed/>
                </p:oleObj>
              </mc:Choice>
              <mc:Fallback>
                <p:oleObj name="Equation" r:id="rId12" imgW="914400" imgH="393480" progId="Equation.DSMT4">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07312" y="4926366"/>
                        <a:ext cx="1959293" cy="845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4252543432"/>
              </p:ext>
            </p:extLst>
          </p:nvPr>
        </p:nvGraphicFramePr>
        <p:xfrm>
          <a:off x="2438400" y="5687425"/>
          <a:ext cx="3890963" cy="898525"/>
        </p:xfrm>
        <a:graphic>
          <a:graphicData uri="http://schemas.openxmlformats.org/presentationml/2006/ole">
            <mc:AlternateContent xmlns:mc="http://schemas.openxmlformats.org/markup-compatibility/2006">
              <mc:Choice xmlns:v="urn:schemas-microsoft-com:vml" Requires="v">
                <p:oleObj spid="_x0000_s20519" name="Equation" r:id="rId14" imgW="1815840" imgH="419040" progId="Equation.DSMT4">
                  <p:embed/>
                </p:oleObj>
              </mc:Choice>
              <mc:Fallback>
                <p:oleObj name="Equation" r:id="rId14" imgW="1815840" imgH="419040" progId="Equation.DSMT4">
                  <p:embed/>
                  <p:pic>
                    <p:nvPicPr>
                      <p:cNvPr id="0" name=""/>
                      <p:cNvPicPr>
                        <a:picLocks noChangeAspect="1" noChangeArrowheads="1"/>
                      </p:cNvPicPr>
                      <p:nvPr/>
                    </p:nvPicPr>
                    <p:blipFill>
                      <a:blip r:embed="rId15"/>
                      <a:srcRect/>
                      <a:stretch>
                        <a:fillRect/>
                      </a:stretch>
                    </p:blipFill>
                    <p:spPr bwMode="auto">
                      <a:xfrm>
                        <a:off x="2438400" y="5687425"/>
                        <a:ext cx="3890963" cy="89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2499274847"/>
              </p:ext>
            </p:extLst>
          </p:nvPr>
        </p:nvGraphicFramePr>
        <p:xfrm>
          <a:off x="3299532" y="4114800"/>
          <a:ext cx="1360488" cy="844550"/>
        </p:xfrm>
        <a:graphic>
          <a:graphicData uri="http://schemas.openxmlformats.org/presentationml/2006/ole">
            <mc:AlternateContent xmlns:mc="http://schemas.openxmlformats.org/markup-compatibility/2006">
              <mc:Choice xmlns:v="urn:schemas-microsoft-com:vml" Requires="v">
                <p:oleObj spid="_x0000_s20520" name="Equation" r:id="rId16" imgW="634680" imgH="393480" progId="Equation.DSMT4">
                  <p:embed/>
                </p:oleObj>
              </mc:Choice>
              <mc:Fallback>
                <p:oleObj name="Equation" r:id="rId16" imgW="634680" imgH="393480" progId="Equation.DSMT4">
                  <p:embed/>
                  <p:pic>
                    <p:nvPicPr>
                      <p:cNvPr id="0" name=""/>
                      <p:cNvPicPr>
                        <a:picLocks noChangeAspect="1" noChangeArrowheads="1"/>
                      </p:cNvPicPr>
                      <p:nvPr/>
                    </p:nvPicPr>
                    <p:blipFill>
                      <a:blip r:embed="rId17"/>
                      <a:srcRect/>
                      <a:stretch>
                        <a:fillRect/>
                      </a:stretch>
                    </p:blipFill>
                    <p:spPr bwMode="auto">
                      <a:xfrm>
                        <a:off x="3299532" y="4114800"/>
                        <a:ext cx="1360488"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48202279"/>
      </p:ext>
    </p:extLst>
  </p:cSld>
  <p:clrMapOvr>
    <a:masterClrMapping/>
  </p:clrMapOvr>
  <mc:AlternateContent xmlns:mc="http://schemas.openxmlformats.org/markup-compatibility/2006">
    <mc:Choice xmlns:p14="http://schemas.microsoft.com/office/powerpoint/2010/main" Requires="p14">
      <p:transition spd="slow" p14:dur="2000" advTm="65535"/>
    </mc:Choice>
    <mc:Fallback>
      <p:transition spd="slow" advTm="65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we’ve introduced </a:t>
            </a:r>
            <a:r>
              <a:rPr lang="en-US" dirty="0" smtClean="0"/>
              <a:t>sequences, sums and series</a:t>
            </a:r>
            <a:endParaRPr lang="en-US" i="1" dirty="0" smtClean="0"/>
          </a:p>
          <a:p>
            <a:pPr lvl="1"/>
            <a:r>
              <a:rPr lang="en-US" dirty="0" smtClean="0"/>
              <a:t>A finite sequence is a fixed number of values in an order</a:t>
            </a:r>
          </a:p>
          <a:p>
            <a:pPr lvl="1"/>
            <a:r>
              <a:rPr lang="en-US" dirty="0" smtClean="0"/>
              <a:t>A sum of a finite sequence is the sum of those terms</a:t>
            </a:r>
          </a:p>
          <a:p>
            <a:pPr lvl="1"/>
            <a:r>
              <a:rPr lang="en-US" dirty="0" smtClean="0"/>
              <a:t>We described arithmetic and geometric sequences</a:t>
            </a:r>
          </a:p>
          <a:p>
            <a:pPr lvl="1"/>
            <a:r>
              <a:rPr lang="en-US" dirty="0" smtClean="0"/>
              <a:t>We found the sum of these sequences</a:t>
            </a:r>
          </a:p>
          <a:p>
            <a:pPr lvl="1"/>
            <a:r>
              <a:rPr lang="en-US" dirty="0" smtClean="0"/>
              <a:t>We found the formula for an infinite geometric sum,</a:t>
            </a:r>
          </a:p>
          <a:p>
            <a:pPr marL="457200" lvl="1" indent="0">
              <a:buNone/>
            </a:pPr>
            <a:r>
              <a:rPr lang="en-US" dirty="0"/>
              <a:t>	</a:t>
            </a:r>
            <a:r>
              <a:rPr lang="en-US" dirty="0" smtClean="0"/>
              <a:t>	also known as the geometric series</a:t>
            </a:r>
            <a:endParaRPr lang="en-US" dirty="0" smtClean="0"/>
          </a:p>
          <a:p>
            <a:pPr lvl="1"/>
            <a:r>
              <a:rPr lang="en-US" dirty="0" smtClean="0"/>
              <a:t>Sometimes a finite sum is called a finite series</a:t>
            </a:r>
            <a:endParaRPr lang="en-US" dirty="0" smtClean="0"/>
          </a:p>
        </p:txBody>
      </p:sp>
      <p:sp>
        <p:nvSpPr>
          <p:cNvPr id="4" name="Footer Placeholder 3"/>
          <p:cNvSpPr>
            <a:spLocks noGrp="1"/>
          </p:cNvSpPr>
          <p:nvPr>
            <p:ph type="ftr" sz="quarter" idx="11"/>
          </p:nvPr>
        </p:nvSpPr>
        <p:spPr/>
        <p:txBody>
          <a:bodyPr/>
          <a:lstStyle/>
          <a:p>
            <a:r>
              <a:rPr lang="en-CA" smtClean="0"/>
              <a:t>Sequences, sums and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40333"/>
    </mc:Choice>
    <mc:Fallback>
      <p:transition spd="slow" advTm="40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a:t>
            </a:r>
            <a:r>
              <a:rPr lang="en-CA" sz="1800" dirty="0"/>
              <a:t>https://en.wikipedia.org/wiki/Sequence </a:t>
            </a:r>
            <a:endParaRPr lang="en-CA" sz="1800" dirty="0" smtClean="0"/>
          </a:p>
          <a:p>
            <a:pPr marL="0" indent="0">
              <a:buNone/>
            </a:pPr>
            <a:r>
              <a:rPr lang="en-US" sz="1800" dirty="0" smtClean="0"/>
              <a:t>[2]</a:t>
            </a:r>
            <a:r>
              <a:rPr lang="en-US" sz="1800" dirty="0"/>
              <a:t>	https://</a:t>
            </a:r>
            <a:r>
              <a:rPr lang="en-US" sz="1800" dirty="0" smtClean="0"/>
              <a:t>en.wikipedia.org/wiki/Arithmetic_progression</a:t>
            </a:r>
          </a:p>
          <a:p>
            <a:pPr marL="0" indent="0">
              <a:buNone/>
            </a:pPr>
            <a:r>
              <a:rPr lang="en-US" sz="1800" dirty="0" smtClean="0"/>
              <a:t>[3] </a:t>
            </a:r>
            <a:r>
              <a:rPr lang="en-US" sz="1800" dirty="0"/>
              <a:t>	https://en.wikipedia.org/wiki/Geometric_progression</a:t>
            </a:r>
            <a:endParaRPr lang="en-CA" sz="1800" dirty="0"/>
          </a:p>
        </p:txBody>
      </p:sp>
      <p:sp>
        <p:nvSpPr>
          <p:cNvPr id="4" name="Footer Placeholder 3"/>
          <p:cNvSpPr>
            <a:spLocks noGrp="1"/>
          </p:cNvSpPr>
          <p:nvPr>
            <p:ph type="ftr" sz="quarter" idx="11"/>
          </p:nvPr>
        </p:nvSpPr>
        <p:spPr/>
        <p:txBody>
          <a:bodyPr/>
          <a:lstStyle/>
          <a:p>
            <a:r>
              <a:rPr lang="en-CA" smtClean="0"/>
              <a:t>Sequences, sums and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220"/>
    </mc:Choice>
    <mc:Fallback>
      <p:transition spd="slow" advTm="22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Sequences, sums and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77"/>
    </mc:Choice>
    <mc:Fallback>
      <p:transition spd="slow" advTm="1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Sequences, sums and series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480"/>
    </mc:Choice>
    <mc:Fallback>
      <p:transition spd="slow" advTm="1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Sequences, sums and series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28</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4256"/>
    </mc:Choice>
    <mc:Fallback>
      <p:transition spd="slow" advTm="4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6|19.1|14.5"/>
</p:tagLst>
</file>

<file path=ppt/tags/tag2.xml><?xml version="1.0" encoding="utf-8"?>
<p:tagLst xmlns:a="http://schemas.openxmlformats.org/drawingml/2006/main" xmlns:r="http://schemas.openxmlformats.org/officeDocument/2006/relationships" xmlns:p="http://schemas.openxmlformats.org/presentationml/2006/main">
  <p:tag name="TIMING" val="|9.3|11.8|7.5|14.7"/>
</p:tagLst>
</file>

<file path=ppt/tags/tag3.xml><?xml version="1.0" encoding="utf-8"?>
<p:tagLst xmlns:a="http://schemas.openxmlformats.org/drawingml/2006/main" xmlns:r="http://schemas.openxmlformats.org/officeDocument/2006/relationships" xmlns:p="http://schemas.openxmlformats.org/presentationml/2006/main">
  <p:tag name="TIMING" val="|17.8|11.3|13.3|10.8|13|8.9|13.4|11.3|33.2"/>
</p:tagLst>
</file>

<file path=ppt/tags/tag4.xml><?xml version="1.0" encoding="utf-8"?>
<p:tagLst xmlns:a="http://schemas.openxmlformats.org/drawingml/2006/main" xmlns:r="http://schemas.openxmlformats.org/officeDocument/2006/relationships" xmlns:p="http://schemas.openxmlformats.org/presentationml/2006/main">
  <p:tag name="TIMING" val="|9.3|10.8|17.7|12.4"/>
</p:tagLst>
</file>

<file path=ppt/tags/tag5.xml><?xml version="1.0" encoding="utf-8"?>
<p:tagLst xmlns:a="http://schemas.openxmlformats.org/drawingml/2006/main" xmlns:r="http://schemas.openxmlformats.org/officeDocument/2006/relationships" xmlns:p="http://schemas.openxmlformats.org/presentationml/2006/main">
  <p:tag name="TIMING" val="|20.9|11.3|14|13.1"/>
</p:tagLst>
</file>

<file path=ppt/tags/tag6.xml><?xml version="1.0" encoding="utf-8"?>
<p:tagLst xmlns:a="http://schemas.openxmlformats.org/drawingml/2006/main" xmlns:r="http://schemas.openxmlformats.org/officeDocument/2006/relationships" xmlns:p="http://schemas.openxmlformats.org/presentationml/2006/main">
  <p:tag name="TIMING" val="|20.5|29.1|5.4|23.6|3.9|14.1"/>
</p:tagLst>
</file>

<file path=ppt/tags/tag7.xml><?xml version="1.0" encoding="utf-8"?>
<p:tagLst xmlns:a="http://schemas.openxmlformats.org/drawingml/2006/main" xmlns:r="http://schemas.openxmlformats.org/officeDocument/2006/relationships" xmlns:p="http://schemas.openxmlformats.org/presentationml/2006/main">
  <p:tag name="TIMING" val="|13.7|7.5|9.7|21|11.6|5.1|3.9|1.6|3.4|2.4|4.6|3|1.5|17.9|20.5"/>
</p:tagLst>
</file>

<file path=ppt/tags/tag8.xml><?xml version="1.0" encoding="utf-8"?>
<p:tagLst xmlns:a="http://schemas.openxmlformats.org/drawingml/2006/main" xmlns:r="http://schemas.openxmlformats.org/officeDocument/2006/relationships" xmlns:p="http://schemas.openxmlformats.org/presentationml/2006/main">
  <p:tag name="TIMING" val="|18.7|11.3"/>
</p:tagLst>
</file>

<file path=ppt/tags/tag9.xml><?xml version="1.0" encoding="utf-8"?>
<p:tagLst xmlns:a="http://schemas.openxmlformats.org/drawingml/2006/main" xmlns:r="http://schemas.openxmlformats.org/officeDocument/2006/relationships" xmlns:p="http://schemas.openxmlformats.org/presentationml/2006/main">
  <p:tag name="TIMING" val="|35.5|6.8|7.8"/>
</p:tagLst>
</file>

<file path=ppt/tags/tag10.xml><?xml version="1.0" encoding="utf-8"?>
<p:tagLst xmlns:a="http://schemas.openxmlformats.org/drawingml/2006/main" xmlns:r="http://schemas.openxmlformats.org/officeDocument/2006/relationships" xmlns:p="http://schemas.openxmlformats.org/presentationml/2006/main">
  <p:tag name="TIMING" val="|19.8|3.6|1.3"/>
</p:tagLst>
</file>

<file path=ppt/tags/tag11.xml><?xml version="1.0" encoding="utf-8"?>
<p:tagLst xmlns:a="http://schemas.openxmlformats.org/drawingml/2006/main" xmlns:r="http://schemas.openxmlformats.org/officeDocument/2006/relationships" xmlns:p="http://schemas.openxmlformats.org/presentationml/2006/main">
  <p:tag name="TIMING" val="|25.3|16.8"/>
</p:tagLst>
</file>

<file path=ppt/tags/tag12.xml><?xml version="1.0" encoding="utf-8"?>
<p:tagLst xmlns:a="http://schemas.openxmlformats.org/drawingml/2006/main" xmlns:r="http://schemas.openxmlformats.org/officeDocument/2006/relationships" xmlns:p="http://schemas.openxmlformats.org/presentationml/2006/main">
  <p:tag name="TIMING" val="|23|49.3|20.8"/>
</p:tagLst>
</file>

<file path=ppt/tags/tag13.xml><?xml version="1.0" encoding="utf-8"?>
<p:tagLst xmlns:a="http://schemas.openxmlformats.org/drawingml/2006/main" xmlns:r="http://schemas.openxmlformats.org/officeDocument/2006/relationships" xmlns:p="http://schemas.openxmlformats.org/presentationml/2006/main">
  <p:tag name="TIMING" val="|44.1|22.8"/>
</p:tagLst>
</file>

<file path=ppt/tags/tag14.xml><?xml version="1.0" encoding="utf-8"?>
<p:tagLst xmlns:a="http://schemas.openxmlformats.org/drawingml/2006/main" xmlns:r="http://schemas.openxmlformats.org/officeDocument/2006/relationships" xmlns:p="http://schemas.openxmlformats.org/presentationml/2006/main">
  <p:tag name="TIMING" val="|20.8"/>
</p:tagLst>
</file>

<file path=ppt/tags/tag15.xml><?xml version="1.0" encoding="utf-8"?>
<p:tagLst xmlns:a="http://schemas.openxmlformats.org/drawingml/2006/main" xmlns:r="http://schemas.openxmlformats.org/officeDocument/2006/relationships" xmlns:p="http://schemas.openxmlformats.org/presentationml/2006/main">
  <p:tag name="TIMING" val="|16|38.1|13.7|8|25.5"/>
</p:tagLst>
</file>

<file path=ppt/tags/tag16.xml><?xml version="1.0" encoding="utf-8"?>
<p:tagLst xmlns:a="http://schemas.openxmlformats.org/drawingml/2006/main" xmlns:r="http://schemas.openxmlformats.org/officeDocument/2006/relationships" xmlns:p="http://schemas.openxmlformats.org/presentationml/2006/main">
  <p:tag name="TIMING" val="|14.7|27.9|2.8|3.4|2.3|1|0.9|4.5|4|2.9|5.5|5.1|2.8|3.5"/>
</p:tagLst>
</file>

<file path=ppt/tags/tag17.xml><?xml version="1.0" encoding="utf-8"?>
<p:tagLst xmlns:a="http://schemas.openxmlformats.org/drawingml/2006/main" xmlns:r="http://schemas.openxmlformats.org/officeDocument/2006/relationships" xmlns:p="http://schemas.openxmlformats.org/presentationml/2006/main">
  <p:tag name="TIMING" val="|24.7|5|18|23.4"/>
</p:tagLst>
</file>

<file path=ppt/tags/tag18.xml><?xml version="1.0" encoding="utf-8"?>
<p:tagLst xmlns:a="http://schemas.openxmlformats.org/drawingml/2006/main" xmlns:r="http://schemas.openxmlformats.org/officeDocument/2006/relationships" xmlns:p="http://schemas.openxmlformats.org/presentationml/2006/main">
  <p:tag name="TIMING" val="|9.3|7|6.5"/>
</p:tagLst>
</file>

<file path=ppt/tags/tag19.xml><?xml version="1.0" encoding="utf-8"?>
<p:tagLst xmlns:a="http://schemas.openxmlformats.org/drawingml/2006/main" xmlns:r="http://schemas.openxmlformats.org/officeDocument/2006/relationships" xmlns:p="http://schemas.openxmlformats.org/presentationml/2006/main">
  <p:tag name="TIMING" val="|7.5|10.5|44.6|18|2.1"/>
</p:tagLst>
</file>

<file path=ppt/tags/tag20.xml><?xml version="1.0" encoding="utf-8"?>
<p:tagLst xmlns:a="http://schemas.openxmlformats.org/drawingml/2006/main" xmlns:r="http://schemas.openxmlformats.org/officeDocument/2006/relationships" xmlns:p="http://schemas.openxmlformats.org/presentationml/2006/main">
  <p:tag name="TIMING" val="|19.2|6.9|2.1|28.4|28.7|6.3|2.2|6.9|17|10.5|1.8|7.8|9|4.2|2.8"/>
</p:tagLst>
</file>

<file path=ppt/tags/tag21.xml><?xml version="1.0" encoding="utf-8"?>
<p:tagLst xmlns:a="http://schemas.openxmlformats.org/drawingml/2006/main" xmlns:r="http://schemas.openxmlformats.org/officeDocument/2006/relationships" xmlns:p="http://schemas.openxmlformats.org/presentationml/2006/main">
  <p:tag name="TIMING" val="|9.3|7|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6423</TotalTime>
  <Words>1109</Words>
  <Application>Microsoft Office PowerPoint</Application>
  <PresentationFormat>On-screen Show (4:3)</PresentationFormat>
  <Paragraphs>221</Paragraphs>
  <Slides>28</Slides>
  <Notes>0</Notes>
  <HiddenSlides>0</HiddenSlides>
  <MMClips>28</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MathType 6.0 Equation</vt:lpstr>
      <vt:lpstr>1.3 Sequences, sums and series</vt:lpstr>
      <vt:lpstr>Introduction</vt:lpstr>
      <vt:lpstr>Sequences and sums</vt:lpstr>
      <vt:lpstr>Finite sums</vt:lpstr>
      <vt:lpstr>Finite sums</vt:lpstr>
      <vt:lpstr>Finite sums</vt:lpstr>
      <vt:lpstr>Arithmetic sequences and series</vt:lpstr>
      <vt:lpstr>Arithmetic sequences and series</vt:lpstr>
      <vt:lpstr>Arithmetic sequences and sums</vt:lpstr>
      <vt:lpstr>Arithmetic sequences and sums</vt:lpstr>
      <vt:lpstr>Properties of sums</vt:lpstr>
      <vt:lpstr>Properties of sums</vt:lpstr>
      <vt:lpstr>Properties of sums</vt:lpstr>
      <vt:lpstr>Properties of sums</vt:lpstr>
      <vt:lpstr>Geometric sequences and sums</vt:lpstr>
      <vt:lpstr>Geometric sums</vt:lpstr>
      <vt:lpstr>Geometric sums</vt:lpstr>
      <vt:lpstr>Geometric sums</vt:lpstr>
      <vt:lpstr>Infinite sequences</vt:lpstr>
      <vt:lpstr>Arithmetic series</vt:lpstr>
      <vt:lpstr>Geometric series</vt:lpstr>
      <vt:lpstr>Geometric series</vt:lpstr>
      <vt:lpstr>Take-aways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125</cp:revision>
  <dcterms:created xsi:type="dcterms:W3CDTF">2020-04-30T19:27:29Z</dcterms:created>
  <dcterms:modified xsi:type="dcterms:W3CDTF">2020-09-08T09:30:31Z</dcterms:modified>
</cp:coreProperties>
</file>